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1"/>
  </p:notesMasterIdLst>
  <p:sldIdLst>
    <p:sldId id="261" r:id="rId3"/>
    <p:sldId id="279" r:id="rId4"/>
    <p:sldId id="295" r:id="rId5"/>
    <p:sldId id="288" r:id="rId6"/>
    <p:sldId id="256" r:id="rId7"/>
    <p:sldId id="280" r:id="rId8"/>
    <p:sldId id="298" r:id="rId9"/>
    <p:sldId id="1701" r:id="rId10"/>
    <p:sldId id="1702" r:id="rId11"/>
    <p:sldId id="1700" r:id="rId12"/>
    <p:sldId id="1703" r:id="rId13"/>
    <p:sldId id="1708" r:id="rId14"/>
    <p:sldId id="1725" r:id="rId15"/>
    <p:sldId id="302" r:id="rId16"/>
    <p:sldId id="1710" r:id="rId17"/>
    <p:sldId id="1705" r:id="rId18"/>
    <p:sldId id="1713" r:id="rId19"/>
    <p:sldId id="1726" r:id="rId20"/>
    <p:sldId id="1706" r:id="rId21"/>
    <p:sldId id="278" r:id="rId22"/>
    <p:sldId id="1727" r:id="rId23"/>
    <p:sldId id="289" r:id="rId24"/>
    <p:sldId id="297" r:id="rId25"/>
    <p:sldId id="1718" r:id="rId26"/>
    <p:sldId id="1723" r:id="rId27"/>
    <p:sldId id="1716" r:id="rId28"/>
    <p:sldId id="1715" r:id="rId29"/>
    <p:sldId id="1711" r:id="rId30"/>
    <p:sldId id="296" r:id="rId31"/>
    <p:sldId id="1722" r:id="rId32"/>
    <p:sldId id="1707" r:id="rId33"/>
    <p:sldId id="1714" r:id="rId34"/>
    <p:sldId id="301" r:id="rId35"/>
    <p:sldId id="293" r:id="rId36"/>
    <p:sldId id="281" r:id="rId37"/>
    <p:sldId id="1721" r:id="rId38"/>
    <p:sldId id="1717" r:id="rId39"/>
    <p:sldId id="275"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325" userDrawn="1">
          <p15:clr>
            <a:srgbClr val="A4A3A4"/>
          </p15:clr>
        </p15:guide>
        <p15:guide id="4" pos="415" userDrawn="1">
          <p15:clr>
            <a:srgbClr val="A4A3A4"/>
          </p15:clr>
        </p15:guide>
        <p15:guide id="5" pos="359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006338"/>
    <a:srgbClr val="DCFFEE"/>
    <a:srgbClr val="5A9576"/>
    <a:srgbClr val="ECF5F1"/>
    <a:srgbClr val="2B2A29"/>
    <a:srgbClr val="83B39D"/>
    <a:srgbClr val="F7F5ED"/>
    <a:srgbClr val="5C5C5C"/>
    <a:srgbClr val="D8C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44" autoAdjust="0"/>
    <p:restoredTop sz="44315" autoAdjust="0"/>
  </p:normalViewPr>
  <p:slideViewPr>
    <p:cSldViewPr snapToGrid="0">
      <p:cViewPr varScale="1">
        <p:scale>
          <a:sx n="63" d="100"/>
          <a:sy n="63" d="100"/>
        </p:scale>
        <p:origin x="96" y="276"/>
      </p:cViewPr>
      <p:guideLst>
        <p:guide orient="horz" pos="2137"/>
        <p:guide pos="3840"/>
        <p:guide pos="325"/>
        <p:guide pos="415"/>
        <p:guide pos="3591"/>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7" d="100"/>
          <a:sy n="67" d="100"/>
        </p:scale>
        <p:origin x="306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ADEF4F9-29E2-4D14-A9AB-50B59EC2F5B9}" type="datetimeFigureOut">
              <a:rPr lang="en-US" smtClean="0"/>
              <a:t>9/22/2023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395DCEE-21A8-427B-ACAC-F0D3FFAD1A50}" type="slidenum">
              <a:rPr lang="en-US" smtClean="0"/>
              <a:t>‹#›</a:t>
            </a:fld>
            <a:endParaRPr lang="en-US"/>
          </a:p>
        </p:txBody>
      </p:sp>
    </p:spTree>
    <p:extLst>
      <p:ext uri="{BB962C8B-B14F-4D97-AF65-F5344CB8AC3E}">
        <p14:creationId xmlns:p14="http://schemas.microsoft.com/office/powerpoint/2010/main" val="2828539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WELCOME! All Friends of MIS</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I’m Jennifer Holmes, President here at MIS and we are glad you joined us today.</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 created this program – Tech Exchange to equip and empower business leaders with insights and perspectives to help them make good business decisions.</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Since AI is literally a new frontier – we dedicated this year’s program to starting a conversation.</a:t>
            </a:r>
          </a:p>
        </p:txBody>
      </p:sp>
      <p:sp>
        <p:nvSpPr>
          <p:cNvPr id="4" name="Slide Number Placeholder 3"/>
          <p:cNvSpPr>
            <a:spLocks noGrp="1"/>
          </p:cNvSpPr>
          <p:nvPr>
            <p:ph type="sldNum" sz="quarter" idx="5"/>
          </p:nvPr>
        </p:nvSpPr>
        <p:spPr/>
        <p:txBody>
          <a:bodyPr/>
          <a:lstStyle/>
          <a:p>
            <a:fld id="{3395DCEE-21A8-427B-ACAC-F0D3FFAD1A50}" type="slidenum">
              <a:rPr lang="en-US" smtClean="0"/>
              <a:t>1</a:t>
            </a:fld>
            <a:endParaRPr lang="en-US"/>
          </a:p>
        </p:txBody>
      </p:sp>
    </p:spTree>
    <p:extLst>
      <p:ext uri="{BB962C8B-B14F-4D97-AF65-F5344CB8AC3E}">
        <p14:creationId xmlns:p14="http://schemas.microsoft.com/office/powerpoint/2010/main" val="3783593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AI is not without its risks and challenges:</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Complex</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prone to misinformation</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Biased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I will do a deep dive at a later event.</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Risk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exposing company data - client lists, financials, compensation plans, IP,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etc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Vulnerable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attack / malicious misuse.</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10</a:t>
            </a:fld>
            <a:endParaRPr lang="en-US"/>
          </a:p>
        </p:txBody>
      </p:sp>
    </p:spTree>
    <p:extLst>
      <p:ext uri="{BB962C8B-B14F-4D97-AF65-F5344CB8AC3E}">
        <p14:creationId xmlns:p14="http://schemas.microsoft.com/office/powerpoint/2010/main" val="4046318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can we expect from AI enabled systems today and tomorrow?</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Today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we can expect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intelligence.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structural awareness / knowing what to do</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Tomorrow</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we can expect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Wisdom.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situational awareness / knowing when to apply intelligence</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Singularity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humans = machines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Ray Kurzweil, head of Google’s AI predicts singularity will happen by 2045 – that is 22 years from now folks!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you look back over the last 22 years a lot has happened and I don’t think we could have ever predicted where we would be today – keep your expectations “flexible”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11</a:t>
            </a:fld>
            <a:endParaRPr lang="en-US"/>
          </a:p>
        </p:txBody>
      </p:sp>
    </p:spTree>
    <p:extLst>
      <p:ext uri="{BB962C8B-B14F-4D97-AF65-F5344CB8AC3E}">
        <p14:creationId xmlns:p14="http://schemas.microsoft.com/office/powerpoint/2010/main" val="156200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Today the biggest and most well known AI tool is called ChatGPT but it is worth knowing that there are many, many tools out there – they are not the only kid on the block. </a:t>
            </a:r>
          </a:p>
          <a:p>
            <a:pPr marL="0" marR="0">
              <a:lnSpc>
                <a:spcPct val="107000"/>
              </a:lnSpc>
              <a:spcBef>
                <a:spcPts val="0"/>
              </a:spcBef>
              <a:spcAft>
                <a:spcPts val="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Google – Bard | AWS - Lex  | IBM – Watson | OpenAI - Chat GPT</a:t>
            </a:r>
          </a:p>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war of machines among all these tools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knowledge base is different, </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is developing their own neural networks, tools, products and services.</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For Example: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OpenAI just introduced their business plan - $42 a month</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Microsoft just introduced AI tools for Microsoft office - $30 per user / a month</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IBM Watson driven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ChatBots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$140 a month</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Does anyone remember the war between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NetScape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Internet Explorer? This is like that.</a:t>
            </a:r>
          </a:p>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12</a:t>
            </a:fld>
            <a:endParaRPr lang="en-US"/>
          </a:p>
        </p:txBody>
      </p:sp>
    </p:spTree>
    <p:extLst>
      <p:ext uri="{BB962C8B-B14F-4D97-AF65-F5344CB8AC3E}">
        <p14:creationId xmlns:p14="http://schemas.microsoft.com/office/powerpoint/2010/main" val="298355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this presentation we are going to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focus on ChatGPT as it is the most well-known.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943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tabLst>
                <a:tab pos="5943600" algn="l"/>
              </a:tabLs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Some things you might know about ChatGPT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Over 100M subscribers in the first two months of existence.</a:t>
            </a:r>
          </a:p>
          <a:p>
            <a:pPr marL="342900" marR="0" lvl="0" indent="-342900">
              <a:lnSpc>
                <a:spcPct val="107000"/>
              </a:lnSpc>
              <a:spcBef>
                <a:spcPts val="0"/>
              </a:spcBef>
              <a:spcAft>
                <a:spcPts val="0"/>
              </a:spcAft>
              <a:buFont typeface="Symbol" panose="05050102010706020507" pitchFamily="18" charset="2"/>
              <a:buChar char=""/>
              <a:tabLst>
                <a:tab pos="580009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Microsoft paid $13 billion for Open.AI back in April of this year.</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Microsoft pouring in nearly $1 billion a MONTH into AI technologies</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13</a:t>
            </a:fld>
            <a:endParaRPr lang="en-US"/>
          </a:p>
        </p:txBody>
      </p:sp>
    </p:spTree>
    <p:extLst>
      <p:ext uri="{BB962C8B-B14F-4D97-AF65-F5344CB8AC3E}">
        <p14:creationId xmlns:p14="http://schemas.microsoft.com/office/powerpoint/2010/main" val="2121251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What is 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it is a text based chatbot that can also access plugins to give it additional skills like creating videos and flowcharts.</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GPT is an acronym: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enerative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it generates text based output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P</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re-trained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it is trained on large datasets from the internet</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Books – Articles – Wikipedia</a:t>
            </a:r>
          </a:p>
          <a:p>
            <a:pPr marL="22860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Scientific journals – Website scraping – Code repositories</a:t>
            </a:r>
          </a:p>
          <a:p>
            <a:pPr marL="22860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Social Media – Blogs – Online forums</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T</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ransformer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Architecture used to understand and generate natural language.</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short: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Text based questions = text based answers.</a:t>
            </a:r>
          </a:p>
          <a:p>
            <a:pPr marL="0" marR="0" algn="ctr">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Two commonly overlooked items when using ChatGPT:</a:t>
            </a:r>
          </a:p>
          <a:p>
            <a:pPr marL="0" marR="0" lvl="0" indent="0">
              <a:lnSpc>
                <a:spcPct val="107000"/>
              </a:lnSpc>
              <a:spcBef>
                <a:spcPts val="0"/>
              </a:spcBef>
              <a:spcAft>
                <a:spcPts val="0"/>
              </a:spcAft>
              <a:buFont typeface="+mj-lt"/>
              <a:buNone/>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Participate in a </a:t>
            </a: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conversation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not just question / answer.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2)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“Regenerate button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will create an alternative answer to your question</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14</a:t>
            </a:fld>
            <a:endParaRPr lang="en-US"/>
          </a:p>
        </p:txBody>
      </p:sp>
    </p:spTree>
    <p:extLst>
      <p:ext uri="{BB962C8B-B14F-4D97-AF65-F5344CB8AC3E}">
        <p14:creationId xmlns:p14="http://schemas.microsoft.com/office/powerpoint/2010/main" val="304468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 how exactly does it work?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Let me walk you through this flowchart.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5DCEE-21A8-427B-ACAC-F0D3FFAD1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76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200" kern="1200" dirty="0">
                <a:effectLst/>
                <a:latin typeface="+mn-lt"/>
                <a:ea typeface="+mn-ea"/>
                <a:cs typeface="+mn-cs"/>
              </a:rPr>
              <a:t>[on-stage prop]</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“Magic” or “Secret Sauce” =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NEURAL NETWORK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[Take the cloak off the prop]</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WARNING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Knowing how the Neural Network works will show you why it is so controversial – we will get into all of this in my first “Road Show” – be prepared to have your mind blown; you are not going to want to miss it. </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16</a:t>
            </a:fld>
            <a:endParaRPr lang="en-US"/>
          </a:p>
        </p:txBody>
      </p:sp>
    </p:spTree>
    <p:extLst>
      <p:ext uri="{BB962C8B-B14F-4D97-AF65-F5344CB8AC3E}">
        <p14:creationId xmlns:p14="http://schemas.microsoft.com/office/powerpoint/2010/main" val="181189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In the short term – next 12 months – where is this all going?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GPT 4.5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Almost here – release date – September / October 2023 – maybe 2024?</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Will focus on 4 things: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Faster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Bigger database - (1.75 Billion to 2.6 Trillion)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Code Interpreter –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Photo manipulation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Create QR codes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Edit videos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File conversions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Polyglot – able to speak multiple different languages.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GPT 5.0 – CONTROVERSIAL RELEASE:</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More than just text – More Modalities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Long term memory – virtual friends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Reduce misinformation to less than 10%.</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17</a:t>
            </a:fld>
            <a:endParaRPr lang="en-US"/>
          </a:p>
        </p:txBody>
      </p:sp>
    </p:spTree>
    <p:extLst>
      <p:ext uri="{BB962C8B-B14F-4D97-AF65-F5344CB8AC3E}">
        <p14:creationId xmlns:p14="http://schemas.microsoft.com/office/powerpoint/2010/main" val="844256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NOW is the time to figure this stuff out.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There is a “grace period”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Start thinking about how AI applies to your business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Start thinking about how you will reposition.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Find a place to start / that “one thing”</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18</a:t>
            </a:fld>
            <a:endParaRPr lang="en-US"/>
          </a:p>
        </p:txBody>
      </p:sp>
    </p:spTree>
    <p:extLst>
      <p:ext uri="{BB962C8B-B14F-4D97-AF65-F5344CB8AC3E}">
        <p14:creationId xmlns:p14="http://schemas.microsoft.com/office/powerpoint/2010/main" val="2446392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25"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should come as no surprise that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bad actors are using these tools too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22225"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Phishing emails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Fake websites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Impersonating executives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Social engineering – deep fake voice cloning</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viruses / ransomware</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Propaganda</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Private data mining / disclosures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Extortion of businesses and family members. (kidnapping)</a:t>
            </a:r>
          </a:p>
          <a:p>
            <a:pPr marL="22225"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225" marR="0">
              <a:lnSpc>
                <a:spcPct val="107000"/>
              </a:lnSpc>
              <a:spcBef>
                <a:spcPts val="0"/>
              </a:spcBef>
              <a:spcAft>
                <a:spcPts val="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ANYTHING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have online or enter into ChatGPT is public information.</a:t>
            </a:r>
          </a:p>
          <a:p>
            <a:pPr marL="22225"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225" marR="0">
              <a:lnSpc>
                <a:spcPct val="107000"/>
              </a:lnSpc>
              <a:spcBef>
                <a:spcPts val="0"/>
              </a:spcBef>
              <a:spcAft>
                <a:spcPts val="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Protect your company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Media usage policies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Client data usage policies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Finance data usage and disclosure policies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Intellectual Property (IP) policies.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partnerships in your business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Compensation plans</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19</a:t>
            </a:fld>
            <a:endParaRPr lang="en-US"/>
          </a:p>
        </p:txBody>
      </p:sp>
    </p:spTree>
    <p:extLst>
      <p:ext uri="{BB962C8B-B14F-4D97-AF65-F5344CB8AC3E}">
        <p14:creationId xmlns:p14="http://schemas.microsoft.com/office/powerpoint/2010/main" val="4275528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When I say AI – it stirs a lot of emotions……excitement, curiosity, anxiety….</a:t>
            </a: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Let’s see who the room is feeling today?</a:t>
            </a: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Take a quick poll – who is excited , curious, overwhelmed, skeptical, fearful?</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All this AI talk, tools and controversy can be exciting and overwhelming.</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As business leaders we know to remain relevant - we must be part of the conversation; </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There is a lot to unpack with AI and its evolving fast.</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Today’s program was designed to launch an ongoing conversation to help us find the opportunities</a:t>
            </a: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Have awareness of the risks and avoid the pitfalls.</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invite you to open your mind to possibilities and use today as time to explore ideas and ask questions</a:t>
            </a: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Write questions as you go…</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Because where idea disruption occurs – innovation happens.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5DCEE-21A8-427B-ACAC-F0D3FFAD1A50}" type="slidenum">
              <a:rPr lang="en-US" smtClean="0"/>
              <a:t>2</a:t>
            </a:fld>
            <a:endParaRPr lang="en-US"/>
          </a:p>
        </p:txBody>
      </p:sp>
    </p:spTree>
    <p:extLst>
      <p:ext uri="{BB962C8B-B14F-4D97-AF65-F5344CB8AC3E}">
        <p14:creationId xmlns:p14="http://schemas.microsoft.com/office/powerpoint/2010/main" val="307736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I've given you:</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overview of what AI is</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What’s possible</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What’s coming </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some of the risks are</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policies you need to have in place to protect your business</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talk about some of the positives!</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ChatGPT does 4 things really well: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Calibri" panose="020F050202020403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Automator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it excels at organizing &amp; executing repetitive tasks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Administrative tasks like sending follow up emails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Creating job descriptions</a:t>
            </a:r>
          </a:p>
          <a:p>
            <a:pPr marL="0" marR="0" lvl="0" indent="0">
              <a:lnSpc>
                <a:spcPct val="107000"/>
              </a:lnSpc>
              <a:spcBef>
                <a:spcPts val="0"/>
              </a:spcBef>
              <a:spcAft>
                <a:spcPts val="0"/>
              </a:spcAft>
              <a:buFont typeface="Calibri" panose="020F0502020204030204" pitchFamily="34" charset="0"/>
              <a:buNone/>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Data Analyst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it is good at looking at datasets and finding outliers </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Extracting and analyzing customer feedback from a database</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Reports and dashboards</a:t>
            </a:r>
          </a:p>
          <a:p>
            <a:pPr marL="0" marR="0" lvl="0" indent="0">
              <a:lnSpc>
                <a:spcPct val="107000"/>
              </a:lnSpc>
              <a:spcBef>
                <a:spcPts val="0"/>
              </a:spcBef>
              <a:spcAft>
                <a:spcPts val="0"/>
              </a:spcAft>
              <a:buFont typeface="Calibri" panose="020F0502020204030204" pitchFamily="34" charset="0"/>
              <a:buNone/>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20</a:t>
            </a:fld>
            <a:endParaRPr lang="en-US"/>
          </a:p>
        </p:txBody>
      </p:sp>
    </p:spTree>
    <p:extLst>
      <p:ext uri="{BB962C8B-B14F-4D97-AF65-F5344CB8AC3E}">
        <p14:creationId xmlns:p14="http://schemas.microsoft.com/office/powerpoint/2010/main" val="176398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Curator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Great at making “soup starter” content because starting with a blank page is hard.</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Creating marketing videos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Creating blog posts</a:t>
            </a:r>
          </a:p>
          <a:p>
            <a:pPr marL="0" marR="0" lvl="0" indent="0">
              <a:lnSpc>
                <a:spcPct val="107000"/>
              </a:lnSpc>
              <a:spcBef>
                <a:spcPts val="0"/>
              </a:spcBef>
              <a:spcAft>
                <a:spcPts val="0"/>
              </a:spcAft>
              <a:buFont typeface="Calibri" panose="020F0502020204030204" pitchFamily="34" charset="0"/>
              <a:buNone/>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Digital Assistant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AI is great at things like:</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Scheduling appointments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Checking the status of an order</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Alerting you when something happens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Creating itineraries and routes for business and personal trips</a:t>
            </a:r>
          </a:p>
          <a:p>
            <a:pPr marL="285750" marR="0" lvl="0" indent="-285750">
              <a:lnSpc>
                <a:spcPct val="107000"/>
              </a:lnSpc>
              <a:spcBef>
                <a:spcPts val="0"/>
              </a:spcBef>
              <a:spcAft>
                <a:spcPts val="80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Teaching you, the user, new skills like Math, Engineering or even cooking</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where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people get concerned about AI taking their jobs.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controversial topic and to do it justice we are going to have a Road Show focused ENTIRELY on this topic.</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21</a:t>
            </a:fld>
            <a:endParaRPr lang="en-US"/>
          </a:p>
        </p:txBody>
      </p:sp>
    </p:spTree>
    <p:extLst>
      <p:ext uri="{BB962C8B-B14F-4D97-AF65-F5344CB8AC3E}">
        <p14:creationId xmlns:p14="http://schemas.microsoft.com/office/powerpoint/2010/main" val="1761925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pivot to some practical examples of how companies are using AI.</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Call center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Otter.ai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I’ll play two videos here demonstrating the practical use of AI right now. </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hope you are starting to see the connection between AI and your business.</a:t>
            </a:r>
          </a:p>
        </p:txBody>
      </p:sp>
      <p:sp>
        <p:nvSpPr>
          <p:cNvPr id="4" name="Slide Number Placeholder 3"/>
          <p:cNvSpPr>
            <a:spLocks noGrp="1"/>
          </p:cNvSpPr>
          <p:nvPr>
            <p:ph type="sldNum" sz="quarter" idx="5"/>
          </p:nvPr>
        </p:nvSpPr>
        <p:spPr/>
        <p:txBody>
          <a:bodyPr/>
          <a:lstStyle/>
          <a:p>
            <a:fld id="{3395DCEE-21A8-427B-ACAC-F0D3FFAD1A50}" type="slidenum">
              <a:rPr lang="en-US" smtClean="0"/>
              <a:t>22</a:t>
            </a:fld>
            <a:endParaRPr lang="en-US"/>
          </a:p>
        </p:txBody>
      </p:sp>
    </p:spTree>
    <p:extLst>
      <p:ext uri="{BB962C8B-B14F-4D97-AF65-F5344CB8AC3E}">
        <p14:creationId xmlns:p14="http://schemas.microsoft.com/office/powerpoint/2010/main" val="141359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Calibri" panose="020F0502020204030204" pitchFamily="34" charset="0"/>
              <a:buNone/>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key thing you need to know about getting what you want from AI is that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Prompts are the key to a great “answer”.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prompts are not simple questions?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prompts could be several paragraphs in length.</a:t>
            </a:r>
          </a:p>
          <a:p>
            <a:pPr marL="285750" marR="0" lvl="0" indent="-285750">
              <a:lnSpc>
                <a:spcPct val="107000"/>
              </a:lnSpc>
              <a:spcBef>
                <a:spcPts val="0"/>
              </a:spcBef>
              <a:spcAft>
                <a:spcPts val="80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prompt can’t be more that 2048 characters.</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 have done hours and hours of research for you to find our how to create the best prompts – here is what I have learned: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There is a formula: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ONTEXT] +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PECIFIC INFORMATION] + [INTENT] + [RESPONSE FORMAT] = best response</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Context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Who are you (CEO, Marketer, Cook, Sales Person, Hacker) + Background information</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Specific Information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Ask very narrow to the point questions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Intent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What are you trying to do?</a:t>
            </a:r>
          </a:p>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Analyze – Explain – Illustrate – Compare – Outline – Propose – Rephrase</a:t>
            </a:r>
          </a:p>
          <a:p>
            <a:pPr marL="0" marR="0">
              <a:lnSpc>
                <a:spcPct val="107000"/>
              </a:lnSpc>
              <a:spcBef>
                <a:spcPts val="0"/>
              </a:spcBef>
              <a:spcAft>
                <a:spcPts val="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Reword – Suggest – Summarize – Translate – Write – Critique – Recommend</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Response Format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List 5 steps, List 3 ways to, Create 3 paragraphs</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23</a:t>
            </a:fld>
            <a:endParaRPr lang="en-US"/>
          </a:p>
        </p:txBody>
      </p:sp>
    </p:spTree>
    <p:extLst>
      <p:ext uri="{BB962C8B-B14F-4D97-AF65-F5344CB8AC3E}">
        <p14:creationId xmlns:p14="http://schemas.microsoft.com/office/powerpoint/2010/main" val="2324251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EXAMPLE</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 I picked a very simple example so you can understand the power of this prompt formula</a:t>
            </a:r>
            <a:b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CONTEXT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 am a beginner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cook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SPECIFIC INFORMATION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 am trying 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make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Spaghetti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INTENT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you provide me an easy-to-follow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recipe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FORMAT OF OUTPUT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Numbered list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24</a:t>
            </a:fld>
            <a:endParaRPr lang="en-US"/>
          </a:p>
        </p:txBody>
      </p:sp>
    </p:spTree>
    <p:extLst>
      <p:ext uri="{BB962C8B-B14F-4D97-AF65-F5344CB8AC3E}">
        <p14:creationId xmlns:p14="http://schemas.microsoft.com/office/powerpoint/2010/main" val="2304264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Now that we made spaghetti, I’m going to show you another tool called VISLA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tabLst>
                <a:tab pos="5943600" algn="l"/>
              </a:tabLs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tabLst>
                <a:tab pos="5943600" algn="l"/>
              </a:tabLst>
            </a:pPr>
            <a:r>
              <a:rPr lang="en-US" sz="1400" b="1" kern="100" dirty="0" err="1">
                <a:effectLst/>
                <a:latin typeface="Calibri" panose="020F0502020204030204" pitchFamily="34" charset="0"/>
                <a:ea typeface="Calibri" panose="020F0502020204030204" pitchFamily="34" charset="0"/>
                <a:cs typeface="Times New Roman" panose="02020603050405020304" pitchFamily="18" charset="0"/>
              </a:rPr>
              <a:t>Visla</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can take ChatGPT content and generate some great videos for use in: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Social media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Website</a:t>
            </a:r>
          </a:p>
          <a:p>
            <a:pPr marL="742950" marR="0" lvl="1" indent="-285750">
              <a:lnSpc>
                <a:spcPct val="107000"/>
              </a:lnSpc>
              <a:spcBef>
                <a:spcPts val="0"/>
              </a:spcBef>
              <a:spcAft>
                <a:spcPts val="80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Even broadcast television</a:t>
            </a:r>
          </a:p>
          <a:p>
            <a:pPr marL="0" marR="0" lvl="0" indent="0">
              <a:lnSpc>
                <a:spcPct val="107000"/>
              </a:lnSpc>
              <a:spcBef>
                <a:spcPts val="0"/>
              </a:spcBef>
              <a:spcAft>
                <a:spcPts val="800"/>
              </a:spcAft>
              <a:buFont typeface="Courier New" panose="02070309020205020404" pitchFamily="49" charset="0"/>
              <a:buNone/>
              <a:tabLst>
                <a:tab pos="59436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tabLst>
                <a:tab pos="59436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[cue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Visla</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video]</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25</a:t>
            </a:fld>
            <a:endParaRPr lang="en-US"/>
          </a:p>
        </p:txBody>
      </p:sp>
    </p:spTree>
    <p:extLst>
      <p:ext uri="{BB962C8B-B14F-4D97-AF65-F5344CB8AC3E}">
        <p14:creationId xmlns:p14="http://schemas.microsoft.com/office/powerpoint/2010/main" val="2129727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 going to show you a few example resources you can consider for your business today</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Scan the QR code to be directed to a landing page with downloads &amp; other resources from today’s presentation </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26</a:t>
            </a:fld>
            <a:endParaRPr lang="en-US"/>
          </a:p>
        </p:txBody>
      </p:sp>
    </p:spTree>
    <p:extLst>
      <p:ext uri="{BB962C8B-B14F-4D97-AF65-F5344CB8AC3E}">
        <p14:creationId xmlns:p14="http://schemas.microsoft.com/office/powerpoint/2010/main" val="2460175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25 examples of prompt “starters” to help you get the most out of ChatGPT</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27</a:t>
            </a:fld>
            <a:endParaRPr lang="en-US"/>
          </a:p>
        </p:txBody>
      </p:sp>
    </p:spTree>
    <p:extLst>
      <p:ext uri="{BB962C8B-B14F-4D97-AF65-F5344CB8AC3E}">
        <p14:creationId xmlns:p14="http://schemas.microsoft.com/office/powerpoint/2010/main" val="2364634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mentioned previously – there are 7,000 new apps this year alone.</a:t>
            </a: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 sampling of AI enabled applications by category.</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could be used as a starting point when considering where to start.</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28</a:t>
            </a:fld>
            <a:endParaRPr lang="en-US"/>
          </a:p>
        </p:txBody>
      </p:sp>
    </p:spTree>
    <p:extLst>
      <p:ext uri="{BB962C8B-B14F-4D97-AF65-F5344CB8AC3E}">
        <p14:creationId xmlns:p14="http://schemas.microsoft.com/office/powerpoint/2010/main" val="1951060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WARNING – IF YOU ONLY HEAR ONE THING FROM THIS PRESENTATION TODAY…</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DON’T HAVE YOUR HOUSE IN ORDER:</a:t>
            </a:r>
          </a:p>
          <a:p>
            <a:pPr marL="342900" marR="0" lvl="0" indent="-342900">
              <a:lnSpc>
                <a:spcPct val="107000"/>
              </a:lnSpc>
              <a:spcBef>
                <a:spcPts val="0"/>
              </a:spcBef>
              <a:spcAft>
                <a:spcPts val="0"/>
              </a:spcAft>
              <a:buFont typeface="Calibri" panose="020F050202020403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Your business is at risk…</a:t>
            </a:r>
          </a:p>
          <a:p>
            <a:pPr marL="342900" marR="0" lvl="0" indent="-342900">
              <a:lnSpc>
                <a:spcPct val="107000"/>
              </a:lnSpc>
              <a:spcBef>
                <a:spcPts val="0"/>
              </a:spcBef>
              <a:spcAft>
                <a:spcPts val="0"/>
              </a:spcAft>
              <a:buFont typeface="Calibri" panose="020F050202020403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behind…</a:t>
            </a:r>
          </a:p>
          <a:p>
            <a:pPr marL="342900" marR="0" lvl="0" indent="-342900">
              <a:lnSpc>
                <a:spcPct val="107000"/>
              </a:lnSpc>
              <a:spcBef>
                <a:spcPts val="0"/>
              </a:spcBef>
              <a:spcAft>
                <a:spcPts val="800"/>
              </a:spcAft>
              <a:buFont typeface="Calibri" panose="020F050202020403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need 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SECURE YOUR HOUSE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before starting on AI…</a:t>
            </a:r>
          </a:p>
          <a:p>
            <a:pPr marL="342900" marR="0" lvl="0" indent="-342900">
              <a:lnSpc>
                <a:spcPct val="107000"/>
              </a:lnSpc>
              <a:spcBef>
                <a:spcPts val="0"/>
              </a:spcBef>
              <a:spcAft>
                <a:spcPts val="800"/>
              </a:spcAft>
              <a:buFont typeface="Calibri" panose="020F0502020204030204" pitchFamily="34" charset="0"/>
              <a:buChar char="-"/>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alibri" panose="020F050202020403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To help you get your house in order – here is a sample Acceptable Use Policy for tools like ChatGPT</a:t>
            </a:r>
          </a:p>
        </p:txBody>
      </p:sp>
      <p:sp>
        <p:nvSpPr>
          <p:cNvPr id="4" name="Slide Number Placeholder 3"/>
          <p:cNvSpPr>
            <a:spLocks noGrp="1"/>
          </p:cNvSpPr>
          <p:nvPr>
            <p:ph type="sldNum" sz="quarter" idx="5"/>
          </p:nvPr>
        </p:nvSpPr>
        <p:spPr/>
        <p:txBody>
          <a:bodyPr/>
          <a:lstStyle/>
          <a:p>
            <a:fld id="{3395DCEE-21A8-427B-ACAC-F0D3FFAD1A50}" type="slidenum">
              <a:rPr lang="en-US" smtClean="0"/>
              <a:t>29</a:t>
            </a:fld>
            <a:endParaRPr lang="en-US"/>
          </a:p>
        </p:txBody>
      </p:sp>
    </p:spTree>
    <p:extLst>
      <p:ext uri="{BB962C8B-B14F-4D97-AF65-F5344CB8AC3E}">
        <p14:creationId xmlns:p14="http://schemas.microsoft.com/office/powerpoint/2010/main" val="285470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MIS – we have a track record of being our clients “sherpa” in the tech space.</a:t>
            </a:r>
          </a:p>
          <a:p>
            <a:endParaRPr lang="en-US" dirty="0"/>
          </a:p>
          <a:p>
            <a:r>
              <a:rPr lang="en-US" dirty="0"/>
              <a:t>A guide on the side.</a:t>
            </a:r>
          </a:p>
          <a:p>
            <a:endParaRPr lang="en-US" dirty="0"/>
          </a:p>
          <a:p>
            <a:r>
              <a:rPr lang="en-US" dirty="0"/>
              <a:t>You may recall back in 2010 when cloud was the new kid on the block and not fully developed – we were having conversations and advising our clients about it.</a:t>
            </a:r>
          </a:p>
          <a:p>
            <a:endParaRPr lang="en-US" dirty="0"/>
          </a:p>
          <a:p>
            <a:r>
              <a:rPr lang="en-US" dirty="0"/>
              <a:t>Having conversations on emerging tech is key to staying relevant for all of our organizations.</a:t>
            </a:r>
          </a:p>
          <a:p>
            <a:endParaRPr lang="en-US" dirty="0"/>
          </a:p>
          <a:p>
            <a:r>
              <a:rPr lang="en-US" dirty="0"/>
              <a:t>Helps you position your business for success</a:t>
            </a:r>
          </a:p>
        </p:txBody>
      </p:sp>
      <p:sp>
        <p:nvSpPr>
          <p:cNvPr id="4" name="Slide Number Placeholder 3"/>
          <p:cNvSpPr>
            <a:spLocks noGrp="1"/>
          </p:cNvSpPr>
          <p:nvPr>
            <p:ph type="sldNum" sz="quarter" idx="5"/>
          </p:nvPr>
        </p:nvSpPr>
        <p:spPr/>
        <p:txBody>
          <a:bodyPr/>
          <a:lstStyle/>
          <a:p>
            <a:fld id="{3395DCEE-21A8-427B-ACAC-F0D3FFAD1A50}" type="slidenum">
              <a:rPr lang="en-US" smtClean="0"/>
              <a:t>3</a:t>
            </a:fld>
            <a:endParaRPr lang="en-US"/>
          </a:p>
        </p:txBody>
      </p:sp>
    </p:spTree>
    <p:extLst>
      <p:ext uri="{BB962C8B-B14F-4D97-AF65-F5344CB8AC3E}">
        <p14:creationId xmlns:p14="http://schemas.microsoft.com/office/powerpoint/2010/main" val="4082984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Last year we talked </a:t>
            </a:r>
            <a:r>
              <a:rPr lang="en-US" sz="1400" b="1" u="sng" kern="100" dirty="0">
                <a:effectLst/>
                <a:latin typeface="Calibri" panose="020F0502020204030204" pitchFamily="34" charset="0"/>
                <a:ea typeface="Calibri" panose="020F0502020204030204" pitchFamily="34" charset="0"/>
                <a:cs typeface="Times New Roman" panose="02020603050405020304" pitchFamily="18" charset="0"/>
              </a:rPr>
              <a:t>EXTENSIVELY</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about security – Remember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“It’s not IF but WHEN?”</a:t>
            </a:r>
          </a:p>
          <a:p>
            <a:pPr marL="0" marR="0" lvl="0" indent="0">
              <a:lnSpc>
                <a:spcPct val="107000"/>
              </a:lnSpc>
              <a:spcBef>
                <a:spcPts val="0"/>
              </a:spcBef>
              <a:spcAft>
                <a:spcPts val="0"/>
              </a:spcAft>
              <a:buFont typeface="Calibri" panose="020F0502020204030204" pitchFamily="34" charset="0"/>
              <a:buNone/>
              <a:tabLst>
                <a:tab pos="59436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talked about the concept of “Left of boom” and “Right of boom”</a:t>
            </a:r>
          </a:p>
          <a:p>
            <a:pPr marL="342900" marR="0" lvl="0" indent="-342900">
              <a:lnSpc>
                <a:spcPct val="107000"/>
              </a:lnSpc>
              <a:spcBef>
                <a:spcPts val="0"/>
              </a:spcBef>
              <a:spcAft>
                <a:spcPts val="0"/>
              </a:spcAft>
              <a:buFont typeface="Calibri" panose="020F0502020204030204" pitchFamily="34" charset="0"/>
              <a:buChar char="-"/>
              <a:tabLst>
                <a:tab pos="59436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held a panel discussion with two insurance companies and a breach coach to gain their perspectives on what they are seeing.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gave you access to A Cybersecurity Roadmap</a:t>
            </a:r>
          </a:p>
          <a:p>
            <a:pPr marL="742950" marR="0" lvl="1" indent="-285750">
              <a:lnSpc>
                <a:spcPct val="107000"/>
              </a:lnSpc>
              <a:spcBef>
                <a:spcPts val="0"/>
              </a:spcBef>
              <a:spcAft>
                <a:spcPts val="0"/>
              </a:spcAft>
              <a:buFont typeface="Courier New" panose="02070309020205020404" pitchFamily="49" charset="0"/>
              <a:buChar char="o"/>
              <a:tabLst>
                <a:tab pos="59436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talked about the essential plans that you need to have in place to protect your business: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Risk Assessment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Incident Response Plan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Backup / Disaster / Recovery Plan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Change Management Plan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Calibri" panose="020F0502020204030204" pitchFamily="34" charset="0"/>
                <a:ea typeface="Calibri" panose="020F0502020204030204" pitchFamily="34" charset="0"/>
                <a:cs typeface="Times New Roman" panose="02020603050405020304" pitchFamily="18" charset="0"/>
              </a:rPr>
              <a:t>If you need a refresher – We added last years Tech Exchange and resources to this year’s content that you can access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using the QR code on the back of your badge.</a:t>
            </a:r>
            <a:endParaRPr lang="en-US" b="1" dirty="0"/>
          </a:p>
        </p:txBody>
      </p:sp>
      <p:sp>
        <p:nvSpPr>
          <p:cNvPr id="4" name="Slide Number Placeholder 3"/>
          <p:cNvSpPr>
            <a:spLocks noGrp="1"/>
          </p:cNvSpPr>
          <p:nvPr>
            <p:ph type="sldNum" sz="quarter" idx="5"/>
          </p:nvPr>
        </p:nvSpPr>
        <p:spPr/>
        <p:txBody>
          <a:bodyPr/>
          <a:lstStyle/>
          <a:p>
            <a:fld id="{3395DCEE-21A8-427B-ACAC-F0D3FFAD1A50}" type="slidenum">
              <a:rPr lang="en-US" smtClean="0"/>
              <a:t>30</a:t>
            </a:fld>
            <a:endParaRPr lang="en-US"/>
          </a:p>
        </p:txBody>
      </p:sp>
    </p:spTree>
    <p:extLst>
      <p:ext uri="{BB962C8B-B14F-4D97-AF65-F5344CB8AC3E}">
        <p14:creationId xmlns:p14="http://schemas.microsoft.com/office/powerpoint/2010/main" val="927248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80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 anything new – there are DOs and DONTs.</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put together a list of these from our own experience.</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31</a:t>
            </a:fld>
            <a:endParaRPr lang="en-US"/>
          </a:p>
        </p:txBody>
      </p:sp>
    </p:spTree>
    <p:extLst>
      <p:ext uri="{BB962C8B-B14F-4D97-AF65-F5344CB8AC3E}">
        <p14:creationId xmlns:p14="http://schemas.microsoft.com/office/powerpoint/2010/main" val="3382680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5943600" algn="l"/>
              </a:tabLs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943600" algn="l"/>
              </a:tabLst>
            </a:pPr>
            <a:r>
              <a:rPr lang="en-US"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a:t>
            </a:r>
            <a:endParaRPr lang="en-US"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tabLst>
                <a:tab pos="5943600" algn="l"/>
              </a:tabLs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 automation for repetitive tasks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tabLst>
                <a:tab pos="5943600" algn="l"/>
              </a:tabLs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Start with – </a:t>
            </a: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EASY</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but </a:t>
            </a: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MEANINGFUL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tabLst>
                <a:tab pos="5943600" algn="l"/>
              </a:tabLs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Protect your company and client date</a:t>
            </a:r>
          </a:p>
          <a:p>
            <a:pPr marL="0" marR="0">
              <a:lnSpc>
                <a:spcPct val="107000"/>
              </a:lnSpc>
              <a:spcBef>
                <a:spcPts val="0"/>
              </a:spcBef>
              <a:spcAft>
                <a:spcPts val="0"/>
              </a:spcAft>
              <a:tabLst>
                <a:tab pos="5943600" algn="l"/>
              </a:tabLs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5943600" algn="l"/>
              </a:tabLst>
              <a:defRPr/>
            </a:pPr>
            <a:r>
              <a:rPr lang="en-US"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DON’T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5943600" algn="l"/>
              </a:tabLst>
              <a:defRPr/>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Don’t automate one-time or rarely used things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5943600" algn="l"/>
              </a:tabLst>
              <a:defRPr/>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Don’t pick something TOO COMPLICATED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tabLst>
                <a:tab pos="5943600" algn="l"/>
              </a:tabLs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Don’t upload anything that is not considered PUBLIC</a:t>
            </a:r>
          </a:p>
          <a:p>
            <a:pPr marL="285750" marR="0" indent="-285750">
              <a:lnSpc>
                <a:spcPct val="107000"/>
              </a:lnSpc>
              <a:spcBef>
                <a:spcPts val="0"/>
              </a:spcBef>
              <a:spcAft>
                <a:spcPts val="0"/>
              </a:spcAft>
              <a:buFont typeface="Arial" panose="020B0604020202020204" pitchFamily="34" charset="0"/>
              <a:buChar char="•"/>
              <a:tabLst>
                <a:tab pos="5943600" algn="l"/>
              </a:tabLs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tabLst>
                <a:tab pos="5943600" algn="l"/>
              </a:tabLst>
            </a:pP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 that, I want to welcome Jennifer back to the stage.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32</a:t>
            </a:fld>
            <a:endParaRPr lang="en-US"/>
          </a:p>
        </p:txBody>
      </p:sp>
    </p:spTree>
    <p:extLst>
      <p:ext uri="{BB962C8B-B14F-4D97-AF65-F5344CB8AC3E}">
        <p14:creationId xmlns:p14="http://schemas.microsoft.com/office/powerpoint/2010/main" val="959354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Lliam – as always, we appreciate your wisdom and guidance as we embark on this moment in history.</a:t>
            </a:r>
          </a:p>
          <a:p>
            <a:endParaRPr lang="en-US" dirty="0"/>
          </a:p>
          <a:p>
            <a:r>
              <a:rPr lang="en-US" dirty="0"/>
              <a:t>We had question cards on your tables during lunch, and I hope you all were able to take a moment and fill out any question you may have had for Lliam. If not, I’m going to give you a few minutes to do so now.</a:t>
            </a:r>
          </a:p>
          <a:p>
            <a:endParaRPr lang="en-US" dirty="0"/>
          </a:p>
          <a:p>
            <a:r>
              <a:rPr lang="en-US" dirty="0"/>
              <a:t>[Dan and Carol collect question cards and provide to Jennifer]</a:t>
            </a:r>
          </a:p>
          <a:p>
            <a:pPr marL="228600" indent="-228600" rtl="0">
              <a:buAutoNum type="arabicPeriod"/>
            </a:pPr>
            <a:r>
              <a:rPr lang="en-US" dirty="0">
                <a:effectLst/>
                <a:latin typeface="-apple-system"/>
              </a:rPr>
              <a:t>Why did many tech leaders like Steve Wozniak and other tech leaders sign an open letter urging them to tap the brakes on developing advanced AI systems?</a:t>
            </a:r>
          </a:p>
          <a:p>
            <a:pPr marL="0" indent="0" rtl="0">
              <a:buNone/>
            </a:pPr>
            <a:endParaRPr lang="en-US" dirty="0">
              <a:effectLst/>
              <a:latin typeface="-apple-system"/>
            </a:endParaRPr>
          </a:p>
          <a:p>
            <a:pPr rtl="0"/>
            <a:r>
              <a:rPr lang="en-US" dirty="0">
                <a:effectLst/>
                <a:latin typeface="-apple-system"/>
              </a:rPr>
              <a:t>2.  Is AI going to take my job?</a:t>
            </a:r>
          </a:p>
          <a:p>
            <a:pPr rtl="0"/>
            <a:endParaRPr lang="en-US" dirty="0">
              <a:effectLst/>
              <a:latin typeface="-apple-system"/>
            </a:endParaRPr>
          </a:p>
          <a:p>
            <a:pPr rtl="0"/>
            <a:r>
              <a:rPr lang="en-US" dirty="0">
                <a:effectLst/>
                <a:latin typeface="-apple-system"/>
              </a:rPr>
              <a:t>3. AI is overwhelming. How can I practically apply it in my business?</a:t>
            </a:r>
          </a:p>
          <a:p>
            <a:pPr rtl="0"/>
            <a:endParaRPr lang="en-US" dirty="0">
              <a:effectLst/>
              <a:latin typeface="-apple-system"/>
            </a:endParaRPr>
          </a:p>
          <a:p>
            <a:pPr rtl="0"/>
            <a:r>
              <a:rPr lang="en-US" dirty="0">
                <a:effectLst/>
                <a:latin typeface="-apple-system"/>
              </a:rPr>
              <a:t>4. Is it safe the use the AI empowered / enabled plugins for M365 and other applications?</a:t>
            </a:r>
          </a:p>
          <a:p>
            <a:endParaRPr lang="en-US" dirty="0"/>
          </a:p>
          <a:p>
            <a:endParaRPr lang="en-US" dirty="0"/>
          </a:p>
          <a:p>
            <a:r>
              <a:rPr lang="en-US" dirty="0"/>
              <a:t>Remind crowd that we will answer ALL questions submitted, either at the Road Show or via your CAMs team member. </a:t>
            </a:r>
          </a:p>
        </p:txBody>
      </p:sp>
      <p:sp>
        <p:nvSpPr>
          <p:cNvPr id="4" name="Slide Number Placeholder 3"/>
          <p:cNvSpPr>
            <a:spLocks noGrp="1"/>
          </p:cNvSpPr>
          <p:nvPr>
            <p:ph type="sldNum" sz="quarter" idx="5"/>
          </p:nvPr>
        </p:nvSpPr>
        <p:spPr/>
        <p:txBody>
          <a:bodyPr/>
          <a:lstStyle/>
          <a:p>
            <a:fld id="{3395DCEE-21A8-427B-ACAC-F0D3FFAD1A50}" type="slidenum">
              <a:rPr lang="en-US" smtClean="0"/>
              <a:t>33</a:t>
            </a:fld>
            <a:endParaRPr lang="en-US"/>
          </a:p>
        </p:txBody>
      </p:sp>
    </p:spTree>
    <p:extLst>
      <p:ext uri="{BB962C8B-B14F-4D97-AF65-F5344CB8AC3E}">
        <p14:creationId xmlns:p14="http://schemas.microsoft.com/office/powerpoint/2010/main" val="1359112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a big subject and to keep the spirit of TE going year round – we are hosting some causal events at local restaurants and event spaces each month.</a:t>
            </a:r>
          </a:p>
          <a:p>
            <a:endParaRPr lang="en-US" dirty="0"/>
          </a:p>
          <a:p>
            <a:r>
              <a:rPr lang="en-US" dirty="0"/>
              <a:t>Its your chance to chat face to face with Lliam – learn more about emerging AI world and tools.</a:t>
            </a:r>
          </a:p>
          <a:p>
            <a:endParaRPr lang="en-US" dirty="0"/>
          </a:p>
          <a:p>
            <a:r>
              <a:rPr lang="en-US" dirty="0"/>
              <a:t>Next month –we are </a:t>
            </a:r>
            <a:r>
              <a:rPr lang="en-US" sz="12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doing a “deep dive” into the “brain” or neural network behind these amazing AI tools we’ve been demonstrating here today</a:t>
            </a:r>
          </a:p>
          <a:p>
            <a:endParaRPr lang="en-US" sz="1200" dirty="0">
              <a:solidFill>
                <a:srgbClr val="4472C4"/>
              </a:solidFill>
              <a:effectLst/>
              <a:latin typeface="Calibri" panose="020F0502020204030204" pitchFamily="34" charset="0"/>
              <a:cs typeface="Times New Roman" panose="02020603050405020304" pitchFamily="18" charset="0"/>
            </a:endParaRPr>
          </a:p>
          <a:p>
            <a:r>
              <a:rPr lang="en-US" sz="1200" dirty="0">
                <a:solidFill>
                  <a:srgbClr val="4472C4"/>
                </a:solidFill>
                <a:effectLst/>
                <a:latin typeface="Calibri" panose="020F0502020204030204" pitchFamily="34" charset="0"/>
                <a:cs typeface="Times New Roman" panose="02020603050405020304" pitchFamily="18" charset="0"/>
              </a:rPr>
              <a:t>Join us on Oct 25</a:t>
            </a:r>
            <a:r>
              <a:rPr lang="en-US" sz="1200" baseline="30000" dirty="0">
                <a:solidFill>
                  <a:srgbClr val="4472C4"/>
                </a:solidFill>
                <a:effectLst/>
                <a:latin typeface="Calibri" panose="020F0502020204030204" pitchFamily="34" charset="0"/>
                <a:cs typeface="Times New Roman" panose="02020603050405020304" pitchFamily="18" charset="0"/>
              </a:rPr>
              <a:t>th</a:t>
            </a:r>
            <a:r>
              <a:rPr lang="en-US" sz="1200" dirty="0">
                <a:solidFill>
                  <a:srgbClr val="4472C4"/>
                </a:solidFill>
                <a:effectLst/>
                <a:latin typeface="Calibri" panose="020F0502020204030204" pitchFamily="34" charset="0"/>
                <a:cs typeface="Times New Roman" panose="02020603050405020304" pitchFamily="18" charset="0"/>
              </a:rPr>
              <a:t> 6-8pm at </a:t>
            </a:r>
            <a:r>
              <a:rPr lang="en-US" sz="1200" dirty="0" err="1">
                <a:solidFill>
                  <a:srgbClr val="4472C4"/>
                </a:solidFill>
                <a:effectLst/>
                <a:latin typeface="Calibri" panose="020F0502020204030204" pitchFamily="34" charset="0"/>
                <a:cs typeface="Times New Roman" panose="02020603050405020304" pitchFamily="18" charset="0"/>
              </a:rPr>
              <a:t>Stillfire</a:t>
            </a:r>
            <a:r>
              <a:rPr lang="en-US" sz="1200" dirty="0">
                <a:solidFill>
                  <a:srgbClr val="4472C4"/>
                </a:solidFill>
                <a:effectLst/>
                <a:latin typeface="Calibri" panose="020F0502020204030204" pitchFamily="34" charset="0"/>
                <a:cs typeface="Times New Roman" panose="02020603050405020304" pitchFamily="18" charset="0"/>
              </a:rPr>
              <a:t> Brewery in Suwanee.</a:t>
            </a:r>
          </a:p>
          <a:p>
            <a:endParaRPr lang="en-US" sz="1200" dirty="0">
              <a:solidFill>
                <a:srgbClr val="4472C4"/>
              </a:solidFill>
              <a:effectLst/>
              <a:latin typeface="Calibri" panose="020F0502020204030204" pitchFamily="34" charset="0"/>
              <a:cs typeface="Times New Roman" panose="02020603050405020304" pitchFamily="18" charset="0"/>
            </a:endParaRPr>
          </a:p>
          <a:p>
            <a:r>
              <a:rPr lang="en-US" sz="1200" dirty="0">
                <a:solidFill>
                  <a:srgbClr val="4472C4"/>
                </a:solidFill>
                <a:effectLst/>
                <a:latin typeface="Calibri" panose="020F0502020204030204" pitchFamily="34" charset="0"/>
                <a:cs typeface="Times New Roman" panose="02020603050405020304" pitchFamily="18" charset="0"/>
              </a:rPr>
              <a:t>Feel free to invite a colleague or someone that you think would enjoy or add to the conversations.</a:t>
            </a:r>
          </a:p>
          <a:p>
            <a:r>
              <a:rPr lang="en-US" sz="1200" dirty="0">
                <a:solidFill>
                  <a:srgbClr val="4472C4"/>
                </a:solidFill>
                <a:effectLst/>
                <a:latin typeface="Calibri" panose="020F0502020204030204" pitchFamily="34" charset="0"/>
                <a:cs typeface="Times New Roman" panose="02020603050405020304" pitchFamily="18" charset="0"/>
              </a:rPr>
              <a:t>Its our way to continue with the awareness and all part of the conversation….</a:t>
            </a:r>
          </a:p>
          <a:p>
            <a:endParaRPr lang="en-US" sz="1200" dirty="0">
              <a:solidFill>
                <a:srgbClr val="4472C4"/>
              </a:solidFill>
              <a:effectLst/>
              <a:latin typeface="Calibri" panose="020F0502020204030204" pitchFamily="34" charset="0"/>
              <a:cs typeface="Times New Roman" panose="02020603050405020304" pitchFamily="18" charset="0"/>
            </a:endParaRPr>
          </a:p>
          <a:p>
            <a:r>
              <a:rPr lang="en-US" sz="1200" dirty="0">
                <a:solidFill>
                  <a:srgbClr val="4472C4"/>
                </a:solidFill>
                <a:effectLst/>
                <a:latin typeface="Calibri" panose="020F0502020204030204" pitchFamily="34" charset="0"/>
                <a:cs typeface="Times New Roman" panose="02020603050405020304" pitchFamily="18" charset="0"/>
              </a:rPr>
              <a:t>Good leaders bring everyone across the finish line  - so invite a friend or client or vendor….to join us.</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34</a:t>
            </a:fld>
            <a:endParaRPr lang="en-US"/>
          </a:p>
        </p:txBody>
      </p:sp>
    </p:spTree>
    <p:extLst>
      <p:ext uri="{BB962C8B-B14F-4D97-AF65-F5344CB8AC3E}">
        <p14:creationId xmlns:p14="http://schemas.microsoft.com/office/powerpoint/2010/main" val="4191946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I’d like to recognize a couple of folks who we consider referral all-stars. </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Chris Foster – Whitehead Electric</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Chase Burnette – Burnette Insurance</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Jon Powell – Moore Colson CPAs</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Clay Snellings and several others at Snellings Walters Insurance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Remember, if you feel like sharing your experience with MIS Solutions with another company such as yours, you may refer a business any time by visiting mis-solutions.com/refer. </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35</a:t>
            </a:fld>
            <a:endParaRPr lang="en-US"/>
          </a:p>
        </p:txBody>
      </p:sp>
    </p:spTree>
    <p:extLst>
      <p:ext uri="{BB962C8B-B14F-4D97-AF65-F5344CB8AC3E}">
        <p14:creationId xmlns:p14="http://schemas.microsoft.com/office/powerpoint/2010/main" val="2323790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our “friends” of MIS, who made this program possible.</a:t>
            </a:r>
          </a:p>
          <a:p>
            <a:endParaRPr lang="en-US" dirty="0"/>
          </a:p>
          <a:p>
            <a:r>
              <a:rPr lang="en-US" dirty="0"/>
              <a:t>Please join to show appreciation for these companies.</a:t>
            </a:r>
          </a:p>
          <a:p>
            <a:endParaRPr lang="en-US" dirty="0"/>
          </a:p>
          <a:p>
            <a:r>
              <a:rPr lang="en-US" dirty="0"/>
              <a:t>Mission – educate and empower leaders with programming like this and it’s a big lift so we really appreciate our vendors supporting our journey.  Please join me in showing appreciation.</a:t>
            </a:r>
          </a:p>
        </p:txBody>
      </p:sp>
      <p:sp>
        <p:nvSpPr>
          <p:cNvPr id="4" name="Slide Number Placeholder 3"/>
          <p:cNvSpPr>
            <a:spLocks noGrp="1"/>
          </p:cNvSpPr>
          <p:nvPr>
            <p:ph type="sldNum" sz="quarter" idx="5"/>
          </p:nvPr>
        </p:nvSpPr>
        <p:spPr/>
        <p:txBody>
          <a:bodyPr/>
          <a:lstStyle/>
          <a:p>
            <a:fld id="{3395DCEE-21A8-427B-ACAC-F0D3FFAD1A50}" type="slidenum">
              <a:rPr lang="en-US" smtClean="0"/>
              <a:t>36</a:t>
            </a:fld>
            <a:endParaRPr lang="en-US"/>
          </a:p>
        </p:txBody>
      </p:sp>
    </p:spTree>
    <p:extLst>
      <p:ext uri="{BB962C8B-B14F-4D97-AF65-F5344CB8AC3E}">
        <p14:creationId xmlns:p14="http://schemas.microsoft.com/office/powerpoint/2010/main" val="728494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recap, here is a final takeaway about the emerging world of Artificial Intelligence to remember as you leave today.</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tabLst>
                <a:tab pos="457200" algn="l"/>
                <a:tab pos="5943600" algn="l"/>
              </a:tabLst>
            </a:pPr>
            <a:r>
              <a:rPr lang="en-US" sz="18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Learn Your Craft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tabLst>
                <a:tab pos="457200" algn="l"/>
                <a:tab pos="5943600" algn="l"/>
              </a:tabLst>
            </a:pPr>
            <a:r>
              <a:rPr lang="en-US" sz="18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Integrate Your Craft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tabLst>
                <a:tab pos="457200" algn="l"/>
                <a:tab pos="5943600" algn="l"/>
              </a:tabLst>
            </a:pPr>
            <a:r>
              <a:rPr lang="en-US" sz="18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Protect  Your Property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3395DCEE-21A8-427B-ACAC-F0D3FFAD1A50}" type="slidenum">
              <a:rPr lang="en-US" smtClean="0"/>
              <a:t>37</a:t>
            </a:fld>
            <a:endParaRPr lang="en-US"/>
          </a:p>
        </p:txBody>
      </p:sp>
    </p:spTree>
    <p:extLst>
      <p:ext uri="{BB962C8B-B14F-4D97-AF65-F5344CB8AC3E}">
        <p14:creationId xmlns:p14="http://schemas.microsoft.com/office/powerpoint/2010/main" val="1387435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Before we adjourn, don’t forget to scan the above code for resources and a copy of today’s presentation.</a:t>
            </a:r>
          </a:p>
          <a:p>
            <a:pPr marL="0" marR="0">
              <a:lnSpc>
                <a:spcPct val="107000"/>
              </a:lnSpc>
              <a:spcBef>
                <a:spcPts val="0"/>
              </a:spcBef>
              <a:spcAft>
                <a:spcPts val="800"/>
              </a:spcAft>
              <a:tabLst>
                <a:tab pos="5943600" algn="l"/>
              </a:tabLst>
            </a:pPr>
            <a:endPar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 would really appreciate you filling out one more quick card at your table…it’s three quick questions on a scale of 1-10: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What was your overall satisfaction of this event?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How useful was the content?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How likely would you recommend Tech Exchange or Lliam Road Show to a friend or colleague?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 really appreciate you all coming out; we look forward to seeing you on October 25, and we hope this was valuable to you as we enter this bold new era of the Information Revolution!</a:t>
            </a:r>
          </a:p>
          <a:p>
            <a:endParaRPr lang="en-US" sz="1800" dirty="0"/>
          </a:p>
          <a:p>
            <a:r>
              <a:rPr lang="en-US" sz="1800" dirty="0"/>
              <a:t>If you have questions, don’t stress, call MIS. Thank you!</a:t>
            </a:r>
          </a:p>
          <a:p>
            <a:pPr marL="0" marR="0">
              <a:lnSpc>
                <a:spcPct val="107000"/>
              </a:lnSpc>
              <a:spcBef>
                <a:spcPts val="0"/>
              </a:spcBef>
              <a:spcAft>
                <a:spcPts val="800"/>
              </a:spcAft>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38</a:t>
            </a:fld>
            <a:endParaRPr lang="en-US"/>
          </a:p>
        </p:txBody>
      </p:sp>
    </p:spTree>
    <p:extLst>
      <p:ext uri="{BB962C8B-B14F-4D97-AF65-F5344CB8AC3E}">
        <p14:creationId xmlns:p14="http://schemas.microsoft.com/office/powerpoint/2010/main" val="337051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introduce our key note speaker today.  Lliam Holmes</a:t>
            </a:r>
          </a:p>
          <a:p>
            <a:endParaRPr lang="en-US" dirty="0"/>
          </a:p>
          <a:p>
            <a:r>
              <a:rPr lang="en-US" dirty="0"/>
              <a:t>Many of you know him as a Certified Ethical Hacker and our CEO.</a:t>
            </a:r>
          </a:p>
          <a:p>
            <a:r>
              <a:rPr lang="en-US" dirty="0"/>
              <a:t>He has more security certs than alphabet soup and decades of experience.</a:t>
            </a:r>
          </a:p>
          <a:p>
            <a:endParaRPr lang="en-US" dirty="0"/>
          </a:p>
          <a:p>
            <a:r>
              <a:rPr lang="en-US" dirty="0"/>
              <a:t>Over history of MIS, our clients and friends have relied on him as their Technology Visionary.</a:t>
            </a:r>
          </a:p>
          <a:p>
            <a:endParaRPr lang="en-US" dirty="0"/>
          </a:p>
          <a:p>
            <a:r>
              <a:rPr lang="en-US" dirty="0"/>
              <a:t>Since AI is such a big topic that will transform our work, how we interact with customers and do business. – we wanted to lay the foundation and make sure you are part of the conversation.</a:t>
            </a:r>
          </a:p>
          <a:p>
            <a:endParaRPr lang="en-US" dirty="0"/>
          </a:p>
          <a:p>
            <a:endParaRPr lang="en-US" dirty="0"/>
          </a:p>
          <a:p>
            <a:r>
              <a:rPr lang="en-US" dirty="0"/>
              <a:t> Our customers have told us that one of the things MIS Solutions does is to not just be part of the conversation, they MAKE MY BUSINESS BETTER. </a:t>
            </a:r>
          </a:p>
          <a:p>
            <a:endParaRPr lang="en-US" dirty="0"/>
          </a:p>
          <a:p>
            <a:r>
              <a:rPr lang="en-US" dirty="0"/>
              <a:t>And so while in years past, we've talked a lot about security... This year, we're actually pivoting, and we want to talk about what’s NEXT and some ways you can leverage what’s NEXT to make your business better.</a:t>
            </a:r>
          </a:p>
          <a:p>
            <a:endParaRPr lang="en-US" dirty="0"/>
          </a:p>
          <a:p>
            <a:r>
              <a:rPr lang="en-US" dirty="0"/>
              <a:t>Please put your hands together and help me welcome, Lliam Holmes.</a:t>
            </a:r>
          </a:p>
        </p:txBody>
      </p:sp>
      <p:sp>
        <p:nvSpPr>
          <p:cNvPr id="4" name="Slide Number Placeholder 3"/>
          <p:cNvSpPr>
            <a:spLocks noGrp="1"/>
          </p:cNvSpPr>
          <p:nvPr>
            <p:ph type="sldNum" sz="quarter" idx="5"/>
          </p:nvPr>
        </p:nvSpPr>
        <p:spPr/>
        <p:txBody>
          <a:bodyPr/>
          <a:lstStyle/>
          <a:p>
            <a:fld id="{3395DCEE-21A8-427B-ACAC-F0D3FFAD1A50}" type="slidenum">
              <a:rPr lang="en-US" smtClean="0"/>
              <a:t>4</a:t>
            </a:fld>
            <a:endParaRPr lang="en-US"/>
          </a:p>
        </p:txBody>
      </p:sp>
    </p:spTree>
    <p:extLst>
      <p:ext uri="{BB962C8B-B14F-4D97-AF65-F5344CB8AC3E}">
        <p14:creationId xmlns:p14="http://schemas.microsoft.com/office/powerpoint/2010/main" val="121147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2400" kern="1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Dramatic and faux whispering tone: </a:t>
            </a:r>
          </a:p>
          <a:p>
            <a:pPr marL="0" marR="0">
              <a:lnSpc>
                <a:spcPct val="107000"/>
              </a:lnSpc>
              <a:spcBef>
                <a:spcPts val="0"/>
              </a:spcBef>
              <a:spcAft>
                <a:spcPts val="800"/>
              </a:spcAft>
              <a:tabLst>
                <a:tab pos="5943600" algn="l"/>
              </a:tabLst>
            </a:pPr>
            <a:endParaRPr lang="en-US" sz="2400" kern="1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5943600" algn="l"/>
              </a:tabLst>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I want you to just pause for a moment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clear your mind.. bookmark the year 2023 as the year AI changed the world..</a:t>
            </a:r>
          </a:p>
          <a:p>
            <a:pPr marL="0" marR="0">
              <a:lnSpc>
                <a:spcPct val="107000"/>
              </a:lnSpc>
              <a:spcBef>
                <a:spcPts val="0"/>
              </a:spcBef>
              <a:spcAft>
                <a:spcPts val="800"/>
              </a:spcAft>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Weather you know it or not -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we are all witnessing the next technical revolution; it is so powerful that it will change evolution of humanity from this point forward.</a:t>
            </a:r>
          </a:p>
          <a:p>
            <a:pPr marL="0" marR="0">
              <a:lnSpc>
                <a:spcPct val="107000"/>
              </a:lnSpc>
              <a:spcBef>
                <a:spcPts val="0"/>
              </a:spcBef>
              <a:spcAft>
                <a:spcPts val="800"/>
              </a:spcAft>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If you could go back in your mind and remember the first time you heard about the internet. Imagine if you knew then how fundamental this technology would become in the lives of every business, in fact, every single person on the planet. What would you have done differently? How would your life have changed? Where would your business be today?</a:t>
            </a:r>
          </a:p>
          <a:p>
            <a:pPr marL="0" marR="0">
              <a:lnSpc>
                <a:spcPct val="107000"/>
              </a:lnSpc>
              <a:spcBef>
                <a:spcPts val="0"/>
              </a:spcBef>
              <a:spcAft>
                <a:spcPts val="800"/>
              </a:spcAft>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What if I were to tell you that we are all watching the internet be re-born and that your business will be significantly different in the next 5 to 10 years?</a:t>
            </a:r>
          </a:p>
          <a:p>
            <a:pPr marL="0" marR="0">
              <a:lnSpc>
                <a:spcPct val="107000"/>
              </a:lnSpc>
              <a:spcBef>
                <a:spcPts val="0"/>
              </a:spcBef>
              <a:spcAft>
                <a:spcPts val="800"/>
              </a:spcAft>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Today we are witnessing the true and unmistakable implementation of Artificial Intelligence into the global business landscape.</a:t>
            </a:r>
          </a:p>
          <a:p>
            <a:pPr marL="0" marR="0">
              <a:lnSpc>
                <a:spcPct val="107000"/>
              </a:lnSpc>
              <a:spcBef>
                <a:spcPts val="0"/>
              </a:spcBef>
              <a:spcAft>
                <a:spcPts val="800"/>
              </a:spcAft>
              <a:tabLst>
                <a:tab pos="59436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I am not here to tell you that we are all going to be replaced by machines but I am here to tell you that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every company is going to have to adapt and learn new skills to remain relevant</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p>
        </p:txBody>
      </p:sp>
      <p:sp>
        <p:nvSpPr>
          <p:cNvPr id="4" name="Slide Number Placeholder 3"/>
          <p:cNvSpPr>
            <a:spLocks noGrp="1"/>
          </p:cNvSpPr>
          <p:nvPr>
            <p:ph type="sldNum" sz="quarter" idx="5"/>
          </p:nvPr>
        </p:nvSpPr>
        <p:spPr/>
        <p:txBody>
          <a:bodyPr/>
          <a:lstStyle/>
          <a:p>
            <a:fld id="{3395DCEE-21A8-427B-ACAC-F0D3FFAD1A50}" type="slidenum">
              <a:rPr lang="en-US" smtClean="0"/>
              <a:t>5</a:t>
            </a:fld>
            <a:endParaRPr lang="en-US"/>
          </a:p>
        </p:txBody>
      </p:sp>
    </p:spTree>
    <p:extLst>
      <p:ext uri="{BB962C8B-B14F-4D97-AF65-F5344CB8AC3E}">
        <p14:creationId xmlns:p14="http://schemas.microsoft.com/office/powerpoint/2010/main" val="3444555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we can talk about AI, we need to understand what it is. Because –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you think it is,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you neighbor thinks it is </a:t>
            </a:r>
          </a:p>
          <a:p>
            <a:pPr marL="285750" marR="0" indent="-285750">
              <a:lnSpc>
                <a:spcPct val="107000"/>
              </a:lnSpc>
              <a:spcBef>
                <a:spcPts val="0"/>
              </a:spcBef>
              <a:spcAft>
                <a:spcPts val="80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 think it is </a:t>
            </a:r>
          </a:p>
          <a:p>
            <a:pPr marL="285750" marR="0" indent="-285750">
              <a:lnSpc>
                <a:spcPct val="107000"/>
              </a:lnSpc>
              <a:spcBef>
                <a:spcPts val="0"/>
              </a:spcBef>
              <a:spcAft>
                <a:spcPts val="800"/>
              </a:spcAft>
              <a:buFont typeface="Arial" panose="020B0604020202020204" pitchFamily="34" charset="0"/>
              <a:buChar char="•"/>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may not be the same thing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Here’s how I define it:</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Artificial Intelligence (AI) is </a:t>
            </a:r>
            <a:r>
              <a:rPr lang="en-US" sz="1800" b="1" dirty="0">
                <a:solidFill>
                  <a:srgbClr val="000000"/>
                </a:solidFill>
                <a:effectLst/>
                <a:latin typeface="Calibri" panose="020F0502020204030204" pitchFamily="34" charset="0"/>
                <a:ea typeface="Calibri" panose="020F0502020204030204" pitchFamily="34" charset="0"/>
              </a:rPr>
              <a:t>the simulation of human intelligence in machines that are programmed to think, learn, and make decisions in a way that mimics a human being</a:t>
            </a:r>
            <a:r>
              <a:rPr lang="en-US" sz="1800" dirty="0">
                <a:solidFill>
                  <a:srgbClr val="000000"/>
                </a:solidFill>
                <a:effectLst/>
                <a:latin typeface="Calibri" panose="020F0502020204030204" pitchFamily="34"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6</a:t>
            </a:fld>
            <a:endParaRPr lang="en-US"/>
          </a:p>
        </p:txBody>
      </p:sp>
    </p:spTree>
    <p:extLst>
      <p:ext uri="{BB962C8B-B14F-4D97-AF65-F5344CB8AC3E}">
        <p14:creationId xmlns:p14="http://schemas.microsoft.com/office/powerpoint/2010/main" val="424410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important to know that AI isn’t something that just made its way into main street in 2023 – this has been a long time coming – nearly 73 years in the making.</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Calibri" panose="020F0502020204030204" pitchFamily="34" charset="0"/>
              <a:buNone/>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Some of the more significant milestones include: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1950 – Alan Turing published a book “Computer Machinery and Intelligence”</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1964 – the first chatbot was capable of holding a conversation with a human</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1997 – Deep Blue defeats chess grandmaster Gary Kasparov in a game of chess.</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2011 – Apple introduces Siri virtual assistant</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2011 – IBM Watson wins 1</a:t>
            </a:r>
            <a:r>
              <a:rPr lang="en-US" sz="1800" b="1"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place on Jeopardy</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2014 – Amazon launches Alexa </a:t>
            </a:r>
          </a:p>
          <a:p>
            <a:pPr marL="285750" marR="0" lvl="0" indent="-285750">
              <a:lnSpc>
                <a:spcPct val="107000"/>
              </a:lnSpc>
              <a:spcBef>
                <a:spcPts val="0"/>
              </a:spcBef>
              <a:spcAft>
                <a:spcPts val="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2020 – GPT-3 is introduced</a:t>
            </a:r>
          </a:p>
          <a:p>
            <a:pPr marL="285750" marR="0" lvl="0" indent="-285750">
              <a:lnSpc>
                <a:spcPct val="107000"/>
              </a:lnSpc>
              <a:spcBef>
                <a:spcPts val="0"/>
              </a:spcBef>
              <a:spcAft>
                <a:spcPts val="800"/>
              </a:spcAft>
              <a:buFont typeface="Arial" panose="020B0604020202020204" pitchFamily="34" charset="0"/>
              <a:buChar char="•"/>
              <a:tabLst>
                <a:tab pos="59436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2022 – ChatGPT is introduced to the public for testing</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Of note is the incredible amount of advancement in this space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since 2011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 2023 alone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almost 7000 new AI enabled tools </a:t>
            </a:r>
            <a:r>
              <a:rPr lang="en-US" sz="1800" dirty="0">
                <a:effectLst/>
                <a:latin typeface="Calibri" panose="020F0502020204030204" pitchFamily="34" charset="0"/>
                <a:ea typeface="Calibri" panose="020F0502020204030204" pitchFamily="34" charset="0"/>
                <a:cs typeface="Times New Roman" panose="02020603050405020304" pitchFamily="18" charset="0"/>
              </a:rPr>
              <a:t>have been created.</a:t>
            </a:r>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7</a:t>
            </a:fld>
            <a:endParaRPr lang="en-US"/>
          </a:p>
        </p:txBody>
      </p:sp>
    </p:spTree>
    <p:extLst>
      <p:ext uri="{BB962C8B-B14F-4D97-AF65-F5344CB8AC3E}">
        <p14:creationId xmlns:p14="http://schemas.microsoft.com/office/powerpoint/2010/main" val="138842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tabLst>
                <a:tab pos="5943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I’ll highlight a few of the notable statistics around AI:</a:t>
            </a:r>
          </a:p>
          <a:p>
            <a:pPr marL="342900" marR="0" lvl="0" indent="-342900">
              <a:lnSpc>
                <a:spcPct val="107000"/>
              </a:lnSpc>
              <a:spcBef>
                <a:spcPts val="0"/>
              </a:spcBef>
              <a:spcAft>
                <a:spcPts val="0"/>
              </a:spcAft>
              <a:buFont typeface="Symbol" panose="05050102010706020507" pitchFamily="18" charset="2"/>
              <a:buChar char=""/>
              <a:tabLst>
                <a:tab pos="59436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943600" algn="l"/>
              </a:tabLs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83% of companies claim that AI is a top priority</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Netflix is using AI to generate more than $1B a year from personalized recommendations</a:t>
            </a:r>
          </a:p>
          <a:p>
            <a:pPr marL="342900" marR="0" lvl="0" indent="-342900">
              <a:lnSpc>
                <a:spcPct val="107000"/>
              </a:lnSpc>
              <a:spcBef>
                <a:spcPts val="0"/>
              </a:spcBef>
              <a:spcAft>
                <a:spcPts val="800"/>
              </a:spcAft>
              <a:buFont typeface="Symbol" panose="05050102010706020507" pitchFamily="18" charset="2"/>
              <a:buChar char=""/>
              <a:tabLst>
                <a:tab pos="59436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AI market will increase 13x in the next 7 years (what other business do you know that will do that?)</a:t>
            </a:r>
            <a:endParaRPr lang="en-US" sz="2000" dirty="0"/>
          </a:p>
        </p:txBody>
      </p:sp>
      <p:sp>
        <p:nvSpPr>
          <p:cNvPr id="4" name="Slide Number Placeholder 3"/>
          <p:cNvSpPr>
            <a:spLocks noGrp="1"/>
          </p:cNvSpPr>
          <p:nvPr>
            <p:ph type="sldNum" sz="quarter" idx="5"/>
          </p:nvPr>
        </p:nvSpPr>
        <p:spPr/>
        <p:txBody>
          <a:bodyPr/>
          <a:lstStyle/>
          <a:p>
            <a:fld id="{3395DCEE-21A8-427B-ACAC-F0D3FFAD1A50}" type="slidenum">
              <a:rPr lang="en-US" smtClean="0"/>
              <a:t>8</a:t>
            </a:fld>
            <a:endParaRPr lang="en-US"/>
          </a:p>
        </p:txBody>
      </p:sp>
    </p:spTree>
    <p:extLst>
      <p:ext uri="{BB962C8B-B14F-4D97-AF65-F5344CB8AC3E}">
        <p14:creationId xmlns:p14="http://schemas.microsoft.com/office/powerpoint/2010/main" val="243904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AI has methods or modalities that it uses to collect and interact with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are seven of the most common modalities in use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This list is expected to EXPLODE in the coming years.</a:t>
            </a:r>
          </a:p>
          <a:p>
            <a:endParaRPr lang="en-US" dirty="0"/>
          </a:p>
        </p:txBody>
      </p:sp>
      <p:sp>
        <p:nvSpPr>
          <p:cNvPr id="4" name="Slide Number Placeholder 3"/>
          <p:cNvSpPr>
            <a:spLocks noGrp="1"/>
          </p:cNvSpPr>
          <p:nvPr>
            <p:ph type="sldNum" sz="quarter" idx="5"/>
          </p:nvPr>
        </p:nvSpPr>
        <p:spPr/>
        <p:txBody>
          <a:bodyPr/>
          <a:lstStyle/>
          <a:p>
            <a:fld id="{3395DCEE-21A8-427B-ACAC-F0D3FFAD1A50}" type="slidenum">
              <a:rPr lang="en-US" smtClean="0"/>
              <a:t>9</a:t>
            </a:fld>
            <a:endParaRPr lang="en-US"/>
          </a:p>
        </p:txBody>
      </p:sp>
    </p:spTree>
    <p:extLst>
      <p:ext uri="{BB962C8B-B14F-4D97-AF65-F5344CB8AC3E}">
        <p14:creationId xmlns:p14="http://schemas.microsoft.com/office/powerpoint/2010/main" val="263067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E624-4C1C-DF4E-7644-BB4C4CB24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612784-313C-A7C9-AD1D-D49CA47AD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6C459-65BE-AED6-4E7B-67FFA8CDD970}"/>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5" name="Footer Placeholder 4">
            <a:extLst>
              <a:ext uri="{FF2B5EF4-FFF2-40B4-BE49-F238E27FC236}">
                <a16:creationId xmlns:a16="http://schemas.microsoft.com/office/drawing/2014/main" id="{AF7439F0-890E-8E75-5066-D6D3EBC1E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ABF8B-326F-EDE9-5E97-DC40F45FCC1E}"/>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65295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A588-D018-B70E-0399-9841E7D62E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2991C7-366B-C371-C3D6-8D1BA50C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1F2BE-880F-72C5-3D25-8F7F1D11F1B8}"/>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5" name="Footer Placeholder 4">
            <a:extLst>
              <a:ext uri="{FF2B5EF4-FFF2-40B4-BE49-F238E27FC236}">
                <a16:creationId xmlns:a16="http://schemas.microsoft.com/office/drawing/2014/main" id="{D0798338-BD87-7DEC-4F2D-20C4D7F07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C1EB3-C7AA-89DE-FE5E-326F3AF153A2}"/>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25409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4F89D-B673-0C49-C9CC-CD8B1BB63F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018EB5-DCE5-C0C3-08D5-CB3ECE89F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92E83-E544-B2FD-ED45-6E9D6E8569F9}"/>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5" name="Footer Placeholder 4">
            <a:extLst>
              <a:ext uri="{FF2B5EF4-FFF2-40B4-BE49-F238E27FC236}">
                <a16:creationId xmlns:a16="http://schemas.microsoft.com/office/drawing/2014/main" id="{E7284AE2-7A36-A242-34E7-FE0819FD3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1E52A-389A-5D34-C6AB-FF85A61FBEB7}"/>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240443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851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77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98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99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439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3733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769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899F842-F3B7-3F42-7075-C6D2A2C70FB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0791"/>
          <a:stretch/>
        </p:blipFill>
        <p:spPr>
          <a:xfrm>
            <a:off x="6446521" y="242640"/>
            <a:ext cx="5745480" cy="6289827"/>
          </a:xfrm>
          <a:prstGeom prst="rect">
            <a:avLst/>
          </a:prstGeom>
        </p:spPr>
      </p:pic>
      <p:pic>
        <p:nvPicPr>
          <p:cNvPr id="5" name="Graphic 4">
            <a:extLst>
              <a:ext uri="{FF2B5EF4-FFF2-40B4-BE49-F238E27FC236}">
                <a16:creationId xmlns:a16="http://schemas.microsoft.com/office/drawing/2014/main" id="{DFC8E6CA-EC41-D525-66A4-81ABCEEDDF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33412" y="325533"/>
            <a:ext cx="3182734" cy="6257210"/>
          </a:xfrm>
          <a:prstGeom prst="rect">
            <a:avLst/>
          </a:prstGeom>
        </p:spPr>
      </p:pic>
      <p:sp>
        <p:nvSpPr>
          <p:cNvPr id="9" name="Picture Placeholder 7">
            <a:extLst>
              <a:ext uri="{FF2B5EF4-FFF2-40B4-BE49-F238E27FC236}">
                <a16:creationId xmlns:a16="http://schemas.microsoft.com/office/drawing/2014/main" id="{684493BE-1B77-7499-C0AD-6D5AE4BD16B3}"/>
              </a:ext>
            </a:extLst>
          </p:cNvPr>
          <p:cNvSpPr>
            <a:spLocks noGrp="1"/>
          </p:cNvSpPr>
          <p:nvPr>
            <p:ph type="pic" sz="quarter" idx="10"/>
          </p:nvPr>
        </p:nvSpPr>
        <p:spPr>
          <a:xfrm>
            <a:off x="7905750" y="463549"/>
            <a:ext cx="2832100" cy="5980113"/>
          </a:xfrm>
          <a:prstGeom prst="roundRect">
            <a:avLst>
              <a:gd name="adj" fmla="val 12623"/>
            </a:avLst>
          </a:prstGeom>
        </p:spPr>
        <p:txBody>
          <a:bodyPr/>
          <a:lstStyle/>
          <a:p>
            <a:endParaRPr lang="en-US"/>
          </a:p>
        </p:txBody>
      </p:sp>
    </p:spTree>
    <p:extLst>
      <p:ext uri="{BB962C8B-B14F-4D97-AF65-F5344CB8AC3E}">
        <p14:creationId xmlns:p14="http://schemas.microsoft.com/office/powerpoint/2010/main" val="3654613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02BB-52FF-71AD-7992-A9E0B214C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5C4A9-0ED5-9C39-6A02-431F8FD23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668DD-2391-CF54-9E60-F06F1B20B39F}"/>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5" name="Footer Placeholder 4">
            <a:extLst>
              <a:ext uri="{FF2B5EF4-FFF2-40B4-BE49-F238E27FC236}">
                <a16:creationId xmlns:a16="http://schemas.microsoft.com/office/drawing/2014/main" id="{D17D9F4C-63DB-3798-31E4-CE9875BEB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69221-4403-58B5-1A3D-B23F01DB2219}"/>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110026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756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653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487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44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B607-E68E-5C32-47F6-2875921D9F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683843-9DCB-2892-98A8-B2A5957B3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4B18A-D266-E7D5-D873-850053FB0CBB}"/>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5" name="Footer Placeholder 4">
            <a:extLst>
              <a:ext uri="{FF2B5EF4-FFF2-40B4-BE49-F238E27FC236}">
                <a16:creationId xmlns:a16="http://schemas.microsoft.com/office/drawing/2014/main" id="{6DFB3A3A-71AD-833D-A1EB-E233FC2B5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A2AE6-CF7E-FF62-6613-D8F599106B10}"/>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200327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C6ECA-7E42-C78B-F0B8-62440F16F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7F8B0-DF28-E71E-FD3E-8E51B2BFD4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A406E8-0608-C43C-6F5F-2D01020CBE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9C22C7-1046-A8F7-ACC1-A56087BADACE}"/>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6" name="Footer Placeholder 5">
            <a:extLst>
              <a:ext uri="{FF2B5EF4-FFF2-40B4-BE49-F238E27FC236}">
                <a16:creationId xmlns:a16="http://schemas.microsoft.com/office/drawing/2014/main" id="{A473848E-2227-7479-A08C-15AB46D49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FBE7AB-9C86-AEEA-9E12-8FC81E16376B}"/>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277502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7558-8CBB-A27F-5D9C-28DB2AC57A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E89714-12D5-7788-B49C-F3F204F856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ADBE56-942D-BB39-13CC-1955110E16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CA13B-4D9A-9A26-788E-1CE231B4A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A6AC9-E492-F316-81D4-A238C7DFA4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763EE-CCE4-F6B3-B83F-3B29D1EAF20B}"/>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8" name="Footer Placeholder 7">
            <a:extLst>
              <a:ext uri="{FF2B5EF4-FFF2-40B4-BE49-F238E27FC236}">
                <a16:creationId xmlns:a16="http://schemas.microsoft.com/office/drawing/2014/main" id="{9AFB23D7-90E5-56AA-F210-7046D7213C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2A6E4F-D4A2-2119-6479-E6BE7582391E}"/>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123021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A37E2-30FF-A755-59AD-F17E3B6A5C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3AA4CC-4EAA-0DE0-393E-6C8B1D3CC598}"/>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4" name="Footer Placeholder 3">
            <a:extLst>
              <a:ext uri="{FF2B5EF4-FFF2-40B4-BE49-F238E27FC236}">
                <a16:creationId xmlns:a16="http://schemas.microsoft.com/office/drawing/2014/main" id="{FB508918-65D0-D821-C542-988CE95F3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6BEA8-1851-1E68-EFEA-0C4FA952B1A2}"/>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426534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7D7C1-F987-DCB0-1417-C7D2DB449793}"/>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3" name="Footer Placeholder 2">
            <a:extLst>
              <a:ext uri="{FF2B5EF4-FFF2-40B4-BE49-F238E27FC236}">
                <a16:creationId xmlns:a16="http://schemas.microsoft.com/office/drawing/2014/main" id="{99E57AD1-61B3-A1E0-D113-547782241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5EDF3-24A6-0060-760B-CAA586239ADA}"/>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148160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627F-5302-47FE-7CDD-2378F24548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180E8B-81C2-0359-6C3D-7C3E52A4B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FCE3C-B524-436D-00EA-3DA4889F4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C5828-06CE-6D3F-A3CA-DF262AC752E4}"/>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6" name="Footer Placeholder 5">
            <a:extLst>
              <a:ext uri="{FF2B5EF4-FFF2-40B4-BE49-F238E27FC236}">
                <a16:creationId xmlns:a16="http://schemas.microsoft.com/office/drawing/2014/main" id="{DEC53929-0649-893A-A523-555C8156D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48D51-B1A6-FE81-DF98-A3E504E85A5F}"/>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340629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A340-648C-60A5-E8EB-2B7E7EA922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00860-1859-0BC9-E142-D8F6F8735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93D65A-DE87-F042-CEAF-0AA389EDE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462EE-0868-8DC7-352D-65CE231FC390}"/>
              </a:ext>
            </a:extLst>
          </p:cNvPr>
          <p:cNvSpPr>
            <a:spLocks noGrp="1"/>
          </p:cNvSpPr>
          <p:nvPr>
            <p:ph type="dt" sz="half" idx="10"/>
          </p:nvPr>
        </p:nvSpPr>
        <p:spPr/>
        <p:txBody>
          <a:bodyPr/>
          <a:lstStyle/>
          <a:p>
            <a:fld id="{5085F77A-7888-4993-89BF-5E550721473C}" type="datetimeFigureOut">
              <a:rPr lang="en-US" smtClean="0"/>
              <a:t>9/22/2023</a:t>
            </a:fld>
            <a:endParaRPr lang="en-US"/>
          </a:p>
        </p:txBody>
      </p:sp>
      <p:sp>
        <p:nvSpPr>
          <p:cNvPr id="6" name="Footer Placeholder 5">
            <a:extLst>
              <a:ext uri="{FF2B5EF4-FFF2-40B4-BE49-F238E27FC236}">
                <a16:creationId xmlns:a16="http://schemas.microsoft.com/office/drawing/2014/main" id="{748B832F-BA86-7405-EF4E-EA8672850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712C2E-A28B-1A5D-40C9-D7F47DCE694E}"/>
              </a:ext>
            </a:extLst>
          </p:cNvPr>
          <p:cNvSpPr>
            <a:spLocks noGrp="1"/>
          </p:cNvSpPr>
          <p:nvPr>
            <p:ph type="sldNum" sz="quarter" idx="12"/>
          </p:nvPr>
        </p:nvSpPr>
        <p:spPr/>
        <p:txBody>
          <a:bodyPr/>
          <a:lstStyle/>
          <a:p>
            <a:fld id="{ED414989-0BC7-4D58-9A95-EB6A2DC5E2FC}" type="slidenum">
              <a:rPr lang="en-US" smtClean="0"/>
              <a:t>‹#›</a:t>
            </a:fld>
            <a:endParaRPr lang="en-US"/>
          </a:p>
        </p:txBody>
      </p:sp>
    </p:spTree>
    <p:extLst>
      <p:ext uri="{BB962C8B-B14F-4D97-AF65-F5344CB8AC3E}">
        <p14:creationId xmlns:p14="http://schemas.microsoft.com/office/powerpoint/2010/main" val="270949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45D8CB-93E9-6DC5-8AAC-16A549C868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5C0BD4-35AE-4BA2-7297-73890A6C7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30450-5CD5-1727-4C03-B438921722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5F77A-7888-4993-89BF-5E550721473C}" type="datetimeFigureOut">
              <a:rPr lang="en-US" smtClean="0"/>
              <a:t>9/22/2023</a:t>
            </a:fld>
            <a:endParaRPr lang="en-US"/>
          </a:p>
        </p:txBody>
      </p:sp>
      <p:sp>
        <p:nvSpPr>
          <p:cNvPr id="5" name="Footer Placeholder 4">
            <a:extLst>
              <a:ext uri="{FF2B5EF4-FFF2-40B4-BE49-F238E27FC236}">
                <a16:creationId xmlns:a16="http://schemas.microsoft.com/office/drawing/2014/main" id="{178473C4-2CF5-52B3-6397-1239DF53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E7733C-609F-A386-1F58-36D86F729A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14989-0BC7-4D58-9A95-EB6A2DC5E2FC}" type="slidenum">
              <a:rPr lang="en-US" smtClean="0"/>
              <a:t>‹#›</a:t>
            </a:fld>
            <a:endParaRPr lang="en-US"/>
          </a:p>
        </p:txBody>
      </p:sp>
    </p:spTree>
    <p:extLst>
      <p:ext uri="{BB962C8B-B14F-4D97-AF65-F5344CB8AC3E}">
        <p14:creationId xmlns:p14="http://schemas.microsoft.com/office/powerpoint/2010/main" val="172365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90466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0.jpeg"/><Relationship Id="rId4" Type="http://schemas.openxmlformats.org/officeDocument/2006/relationships/image" Target="../media/image6.sv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0.png"/><Relationship Id="rId4" Type="http://schemas.openxmlformats.org/officeDocument/2006/relationships/image" Target="../media/image2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0.png"/><Relationship Id="rId4" Type="http://schemas.openxmlformats.org/officeDocument/2006/relationships/image" Target="../media/image22.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7.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23.svg"/><Relationship Id="rId10" Type="http://schemas.openxmlformats.org/officeDocument/2006/relationships/image" Target="../media/image34.png"/><Relationship Id="rId4" Type="http://schemas.openxmlformats.org/officeDocument/2006/relationships/image" Target="../media/image22.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8.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36.png"/><Relationship Id="rId4" Type="http://schemas.openxmlformats.org/officeDocument/2006/relationships/image" Target="../media/image22.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5.svg"/><Relationship Id="rId11" Type="http://schemas.openxmlformats.org/officeDocument/2006/relationships/image" Target="../media/image41.png"/><Relationship Id="rId5" Type="http://schemas.openxmlformats.org/officeDocument/2006/relationships/image" Target="../media/image24.png"/><Relationship Id="rId10" Type="http://schemas.openxmlformats.org/officeDocument/2006/relationships/image" Target="../media/image40.png"/><Relationship Id="rId4" Type="http://schemas.openxmlformats.org/officeDocument/2006/relationships/image" Target="../media/image23.sv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6.xml"/><Relationship Id="rId7" Type="http://schemas.openxmlformats.org/officeDocument/2006/relationships/image" Target="../media/image25.svg"/><Relationship Id="rId12"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hemeOverride" Target="../theme/themeOverride7.xml"/><Relationship Id="rId6" Type="http://schemas.openxmlformats.org/officeDocument/2006/relationships/image" Target="../media/image24.png"/><Relationship Id="rId11" Type="http://schemas.openxmlformats.org/officeDocument/2006/relationships/image" Target="../media/image46.png"/><Relationship Id="rId5" Type="http://schemas.openxmlformats.org/officeDocument/2006/relationships/image" Target="../media/image23.svg"/><Relationship Id="rId10" Type="http://schemas.openxmlformats.org/officeDocument/2006/relationships/image" Target="../media/image45.png"/><Relationship Id="rId4" Type="http://schemas.openxmlformats.org/officeDocument/2006/relationships/image" Target="../media/image22.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8.png"/><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8.xml"/><Relationship Id="rId7" Type="http://schemas.microsoft.com/office/2007/relationships/hdphoto" Target="../media/hdphoto6.wdp"/><Relationship Id="rId2" Type="http://schemas.openxmlformats.org/officeDocument/2006/relationships/slideLayout" Target="../slideLayouts/slideLayout18.xml"/><Relationship Id="rId1" Type="http://schemas.openxmlformats.org/officeDocument/2006/relationships/themeOverride" Target="../theme/themeOverride8.xml"/><Relationship Id="rId6" Type="http://schemas.openxmlformats.org/officeDocument/2006/relationships/image" Target="../media/image8.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50.png"/><Relationship Id="rId4" Type="http://schemas.openxmlformats.org/officeDocument/2006/relationships/image" Target="../media/image12.sv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5.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image" Target="../media/image23.svg"/><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54.png"/><Relationship Id="rId4" Type="http://schemas.openxmlformats.org/officeDocument/2006/relationships/image" Target="../media/image23.sv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7.png"/><Relationship Id="rId10" Type="http://schemas.openxmlformats.org/officeDocument/2006/relationships/image" Target="../media/image59.svg"/><Relationship Id="rId4" Type="http://schemas.openxmlformats.org/officeDocument/2006/relationships/image" Target="../media/image56.sv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22.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6.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8.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hyperlink" Target="https://explodingtopics.com/blog/ai-statistics"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424FCC8-5BF4-AC9A-AEFF-A4C213DE2D49}"/>
              </a:ext>
            </a:extLst>
          </p:cNvPr>
          <p:cNvPicPr>
            <a:picLocks noChangeAspect="1"/>
          </p:cNvPicPr>
          <p:nvPr/>
        </p:nvPicPr>
        <p:blipFill rotWithShape="1">
          <a:blip r:embed="rId3">
            <a:alphaModFix amt="34000"/>
            <a:extLst>
              <a:ext uri="{96DAC541-7B7A-43D3-8B79-37D633B846F1}">
                <asvg:svgBlip xmlns:asvg="http://schemas.microsoft.com/office/drawing/2016/SVG/main" r:embed="rId4"/>
              </a:ext>
            </a:extLst>
          </a:blip>
          <a:srcRect t="25486" b="18754"/>
          <a:stretch/>
        </p:blipFill>
        <p:spPr>
          <a:xfrm>
            <a:off x="0" y="128063"/>
            <a:ext cx="3962400" cy="1922630"/>
          </a:xfrm>
          <a:prstGeom prst="rect">
            <a:avLst/>
          </a:prstGeom>
        </p:spPr>
      </p:pic>
      <p:pic>
        <p:nvPicPr>
          <p:cNvPr id="27" name="Picture 26" descr="A person using a computer&#10;&#10;Description automatically generated">
            <a:extLst>
              <a:ext uri="{FF2B5EF4-FFF2-40B4-BE49-F238E27FC236}">
                <a16:creationId xmlns:a16="http://schemas.microsoft.com/office/drawing/2014/main" id="{86465315-6B79-05FA-AE3E-F947F84B6349}"/>
              </a:ext>
            </a:extLst>
          </p:cNvPr>
          <p:cNvPicPr>
            <a:picLocks noChangeAspect="1"/>
          </p:cNvPicPr>
          <p:nvPr/>
        </p:nvPicPr>
        <p:blipFill>
          <a:blip r:embed="rId5">
            <a:alphaModFix/>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4959" r="10564"/>
          <a:stretch>
            <a:fillRect/>
          </a:stretch>
        </p:blipFill>
        <p:spPr>
          <a:xfrm>
            <a:off x="3770988" y="-3"/>
            <a:ext cx="8421014" cy="6857993"/>
          </a:xfrm>
          <a:custGeom>
            <a:avLst/>
            <a:gdLst>
              <a:gd name="connsiteX0" fmla="*/ 3068630 w 8421014"/>
              <a:gd name="connsiteY0" fmla="*/ 0 h 6857993"/>
              <a:gd name="connsiteX1" fmla="*/ 8421014 w 8421014"/>
              <a:gd name="connsiteY1" fmla="*/ 0 h 6857993"/>
              <a:gd name="connsiteX2" fmla="*/ 8421014 w 8421014"/>
              <a:gd name="connsiteY2" fmla="*/ 6857993 h 6857993"/>
              <a:gd name="connsiteX3" fmla="*/ 0 w 8421014"/>
              <a:gd name="connsiteY3" fmla="*/ 6857993 h 6857993"/>
              <a:gd name="connsiteX4" fmla="*/ 1737900 w 8421014"/>
              <a:gd name="connsiteY4" fmla="*/ 5787999 h 6857993"/>
              <a:gd name="connsiteX5" fmla="*/ 3522154 w 8421014"/>
              <a:gd name="connsiteY5" fmla="*/ 2422818 h 6857993"/>
              <a:gd name="connsiteX6" fmla="*/ 3027661 w 8421014"/>
              <a:gd name="connsiteY6" fmla="*/ 285872 h 685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1014" h="6857993">
                <a:moveTo>
                  <a:pt x="3068630" y="0"/>
                </a:moveTo>
                <a:lnTo>
                  <a:pt x="8421014" y="0"/>
                </a:lnTo>
                <a:lnTo>
                  <a:pt x="8421014" y="6857993"/>
                </a:lnTo>
                <a:lnTo>
                  <a:pt x="0" y="6857993"/>
                </a:lnTo>
                <a:cubicBezTo>
                  <a:pt x="334652" y="6334870"/>
                  <a:pt x="913909" y="5978247"/>
                  <a:pt x="1737900" y="5787999"/>
                </a:cubicBezTo>
                <a:cubicBezTo>
                  <a:pt x="3873697" y="5294975"/>
                  <a:pt x="4811990" y="4665044"/>
                  <a:pt x="3522154" y="2422818"/>
                </a:cubicBezTo>
                <a:cubicBezTo>
                  <a:pt x="3109096" y="1704826"/>
                  <a:pt x="2962075" y="962817"/>
                  <a:pt x="3027661" y="285872"/>
                </a:cubicBezTo>
                <a:close/>
              </a:path>
            </a:pathLst>
          </a:custGeom>
        </p:spPr>
      </p:pic>
      <p:sp>
        <p:nvSpPr>
          <p:cNvPr id="7" name="TextBox 6">
            <a:extLst>
              <a:ext uri="{FF2B5EF4-FFF2-40B4-BE49-F238E27FC236}">
                <a16:creationId xmlns:a16="http://schemas.microsoft.com/office/drawing/2014/main" id="{B6D89193-D470-9EE1-B3E9-94B0966E014E}"/>
              </a:ext>
            </a:extLst>
          </p:cNvPr>
          <p:cNvSpPr txBox="1"/>
          <p:nvPr/>
        </p:nvSpPr>
        <p:spPr>
          <a:xfrm>
            <a:off x="541020" y="901180"/>
            <a:ext cx="6842760" cy="1656864"/>
          </a:xfrm>
          <a:prstGeom prst="rect">
            <a:avLst/>
          </a:prstGeom>
          <a:noFill/>
        </p:spPr>
        <p:txBody>
          <a:bodyPr wrap="square" rtlCol="0">
            <a:spAutoFit/>
          </a:bodyPr>
          <a:lstStyle/>
          <a:p>
            <a:pPr>
              <a:lnSpc>
                <a:spcPts val="6080"/>
              </a:lnSpc>
            </a:pPr>
            <a:r>
              <a:rPr lang="en-US" sz="5400" b="1" dirty="0">
                <a:solidFill>
                  <a:srgbClr val="ECF5F1"/>
                </a:solidFill>
                <a:latin typeface="Instrument Sans" pitchFamily="2" charset="0"/>
              </a:rPr>
              <a:t>WHAT’S NEXT:</a:t>
            </a:r>
          </a:p>
          <a:p>
            <a:pPr>
              <a:lnSpc>
                <a:spcPts val="6080"/>
              </a:lnSpc>
            </a:pPr>
            <a:r>
              <a:rPr lang="en-US" sz="5400" b="1" dirty="0">
                <a:solidFill>
                  <a:srgbClr val="ECF5F1"/>
                </a:solidFill>
                <a:latin typeface="Instrument Sans" pitchFamily="2" charset="0"/>
              </a:rPr>
              <a:t>The AI Hype is Real</a:t>
            </a:r>
          </a:p>
        </p:txBody>
      </p:sp>
      <p:sp>
        <p:nvSpPr>
          <p:cNvPr id="9" name="Oval 8">
            <a:extLst>
              <a:ext uri="{FF2B5EF4-FFF2-40B4-BE49-F238E27FC236}">
                <a16:creationId xmlns:a16="http://schemas.microsoft.com/office/drawing/2014/main" id="{AAA09A81-3AFF-E7AE-CA82-E1961F830F2B}"/>
              </a:ext>
            </a:extLst>
          </p:cNvPr>
          <p:cNvSpPr/>
          <p:nvPr/>
        </p:nvSpPr>
        <p:spPr>
          <a:xfrm>
            <a:off x="6873240" y="2558044"/>
            <a:ext cx="1477772" cy="1477772"/>
          </a:xfrm>
          <a:prstGeom prst="ellipse">
            <a:avLst/>
          </a:prstGeom>
          <a:solidFill>
            <a:srgbClr val="83B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CE8E0D55-FD0A-4D15-995F-4CE6CCA5118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0050" y="5881163"/>
            <a:ext cx="1628804" cy="415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9">
            <a:extLst>
              <a:ext uri="{FF2B5EF4-FFF2-40B4-BE49-F238E27FC236}">
                <a16:creationId xmlns:a16="http://schemas.microsoft.com/office/drawing/2014/main" id="{E518DE15-4538-A5D4-4E93-A7A68A0EA2DB}"/>
              </a:ext>
            </a:extLst>
          </p:cNvPr>
          <p:cNvSpPr txBox="1"/>
          <p:nvPr/>
        </p:nvSpPr>
        <p:spPr>
          <a:xfrm>
            <a:off x="3451009" y="4685464"/>
            <a:ext cx="2018985" cy="362087"/>
          </a:xfrm>
          <a:prstGeom prst="rect">
            <a:avLst/>
          </a:prstGeom>
        </p:spPr>
        <p:txBody>
          <a:bodyPr wrap="square" lIns="0" tIns="0" rIns="0" bIns="0" rtlCol="0" anchor="t">
            <a:spAutoFit/>
          </a:bodyPr>
          <a:lstStyle/>
          <a:p>
            <a:pPr algn="ctr">
              <a:lnSpc>
                <a:spcPts val="3041"/>
              </a:lnSpc>
              <a:spcBef>
                <a:spcPct val="0"/>
              </a:spcBef>
            </a:pPr>
            <a:r>
              <a:rPr lang="en-US" sz="2172" b="1" spc="9" dirty="0">
                <a:solidFill>
                  <a:schemeClr val="bg1"/>
                </a:solidFill>
                <a:latin typeface="Instrument Sans" pitchFamily="2" charset="0"/>
              </a:rPr>
              <a:t>Jennifer Holmes</a:t>
            </a:r>
          </a:p>
        </p:txBody>
      </p:sp>
      <p:sp>
        <p:nvSpPr>
          <p:cNvPr id="6" name="TextBox 19">
            <a:extLst>
              <a:ext uri="{FF2B5EF4-FFF2-40B4-BE49-F238E27FC236}">
                <a16:creationId xmlns:a16="http://schemas.microsoft.com/office/drawing/2014/main" id="{C291B82B-5695-AFF2-5F20-C285DAE8E19C}"/>
              </a:ext>
            </a:extLst>
          </p:cNvPr>
          <p:cNvSpPr txBox="1"/>
          <p:nvPr/>
        </p:nvSpPr>
        <p:spPr>
          <a:xfrm>
            <a:off x="607534" y="4685464"/>
            <a:ext cx="2018985" cy="362087"/>
          </a:xfrm>
          <a:prstGeom prst="rect">
            <a:avLst/>
          </a:prstGeom>
        </p:spPr>
        <p:txBody>
          <a:bodyPr wrap="square" lIns="0" tIns="0" rIns="0" bIns="0" rtlCol="0" anchor="t">
            <a:spAutoFit/>
          </a:bodyPr>
          <a:lstStyle/>
          <a:p>
            <a:pPr algn="ctr">
              <a:lnSpc>
                <a:spcPts val="3041"/>
              </a:lnSpc>
              <a:spcBef>
                <a:spcPct val="0"/>
              </a:spcBef>
            </a:pPr>
            <a:r>
              <a:rPr lang="en-US" sz="2172" b="1" spc="9" dirty="0">
                <a:solidFill>
                  <a:schemeClr val="bg1"/>
                </a:solidFill>
                <a:latin typeface="Instrument Sans" pitchFamily="2" charset="0"/>
              </a:rPr>
              <a:t>Lliam Holmes</a:t>
            </a:r>
          </a:p>
        </p:txBody>
      </p:sp>
      <p:pic>
        <p:nvPicPr>
          <p:cNvPr id="3074" name="Picture 2" descr="img member jennifer r1">
            <a:extLst>
              <a:ext uri="{FF2B5EF4-FFF2-40B4-BE49-F238E27FC236}">
                <a16:creationId xmlns:a16="http://schemas.microsoft.com/office/drawing/2014/main" id="{6278FA69-CBE4-9382-5D2A-08883CC218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1616" y="2751568"/>
            <a:ext cx="1477772" cy="18118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img member lliam r1">
            <a:extLst>
              <a:ext uri="{FF2B5EF4-FFF2-40B4-BE49-F238E27FC236}">
                <a16:creationId xmlns:a16="http://schemas.microsoft.com/office/drawing/2014/main" id="{171DE125-C0F5-EDEE-A7C9-854475C32B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8141" y="2751568"/>
            <a:ext cx="1477772" cy="18118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15">
            <a:extLst>
              <a:ext uri="{FF2B5EF4-FFF2-40B4-BE49-F238E27FC236}">
                <a16:creationId xmlns:a16="http://schemas.microsoft.com/office/drawing/2014/main" id="{6333A6F8-211B-1FFA-8278-7118B96383B7}"/>
              </a:ext>
            </a:extLst>
          </p:cNvPr>
          <p:cNvSpPr txBox="1"/>
          <p:nvPr/>
        </p:nvSpPr>
        <p:spPr>
          <a:xfrm>
            <a:off x="748071" y="5043719"/>
            <a:ext cx="1737909" cy="251800"/>
          </a:xfrm>
          <a:prstGeom prst="rect">
            <a:avLst/>
          </a:prstGeom>
        </p:spPr>
        <p:txBody>
          <a:bodyPr lIns="0" tIns="0" rIns="0" bIns="0" rtlCol="0" anchor="t">
            <a:spAutoFit/>
          </a:bodyPr>
          <a:lstStyle/>
          <a:p>
            <a:pPr algn="ctr">
              <a:lnSpc>
                <a:spcPts val="2107"/>
              </a:lnSpc>
              <a:spcBef>
                <a:spcPct val="0"/>
              </a:spcBef>
            </a:pPr>
            <a:r>
              <a:rPr lang="en-US" sz="1505" spc="6" dirty="0">
                <a:solidFill>
                  <a:srgbClr val="DCFFEE"/>
                </a:solidFill>
                <a:latin typeface="Instrument Sans" pitchFamily="2" charset="0"/>
              </a:rPr>
              <a:t>KEYNOTE</a:t>
            </a:r>
          </a:p>
        </p:txBody>
      </p:sp>
      <p:sp>
        <p:nvSpPr>
          <p:cNvPr id="11" name="TextBox 15">
            <a:extLst>
              <a:ext uri="{FF2B5EF4-FFF2-40B4-BE49-F238E27FC236}">
                <a16:creationId xmlns:a16="http://schemas.microsoft.com/office/drawing/2014/main" id="{52A843DD-DEDC-6457-88B6-7C9A3A345E19}"/>
              </a:ext>
            </a:extLst>
          </p:cNvPr>
          <p:cNvSpPr txBox="1"/>
          <p:nvPr/>
        </p:nvSpPr>
        <p:spPr>
          <a:xfrm>
            <a:off x="3591546" y="5043719"/>
            <a:ext cx="1737909" cy="251800"/>
          </a:xfrm>
          <a:prstGeom prst="rect">
            <a:avLst/>
          </a:prstGeom>
        </p:spPr>
        <p:txBody>
          <a:bodyPr lIns="0" tIns="0" rIns="0" bIns="0" rtlCol="0" anchor="t">
            <a:spAutoFit/>
          </a:bodyPr>
          <a:lstStyle/>
          <a:p>
            <a:pPr algn="ctr">
              <a:lnSpc>
                <a:spcPts val="2107"/>
              </a:lnSpc>
              <a:spcBef>
                <a:spcPct val="0"/>
              </a:spcBef>
            </a:pPr>
            <a:r>
              <a:rPr lang="en-US" sz="1505" spc="6" dirty="0">
                <a:solidFill>
                  <a:srgbClr val="DCFFEE"/>
                </a:solidFill>
                <a:latin typeface="Instrument Sans" pitchFamily="2" charset="0"/>
              </a:rPr>
              <a:t>EMCEE</a:t>
            </a:r>
          </a:p>
        </p:txBody>
      </p:sp>
    </p:spTree>
    <p:extLst>
      <p:ext uri="{BB962C8B-B14F-4D97-AF65-F5344CB8AC3E}">
        <p14:creationId xmlns:p14="http://schemas.microsoft.com/office/powerpoint/2010/main" val="3373289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34118"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523B379-0943-9E8D-AC07-8309F27AA870}"/>
              </a:ext>
            </a:extLst>
          </p:cNvPr>
          <p:cNvGrpSpPr/>
          <p:nvPr/>
        </p:nvGrpSpPr>
        <p:grpSpPr>
          <a:xfrm>
            <a:off x="744891" y="1149680"/>
            <a:ext cx="10702219" cy="1899785"/>
            <a:chOff x="843919" y="915272"/>
            <a:chExt cx="10702219" cy="1899785"/>
          </a:xfrm>
        </p:grpSpPr>
        <p:sp>
          <p:nvSpPr>
            <p:cNvPr id="4" name="Strzałka: prążkowana w prawo 7">
              <a:extLst>
                <a:ext uri="{FF2B5EF4-FFF2-40B4-BE49-F238E27FC236}">
                  <a16:creationId xmlns:a16="http://schemas.microsoft.com/office/drawing/2014/main" id="{DB5D3044-767C-D13F-0545-1835D7A2A8B5}"/>
                </a:ext>
              </a:extLst>
            </p:cNvPr>
            <p:cNvSpPr/>
            <p:nvPr/>
          </p:nvSpPr>
          <p:spPr>
            <a:xfrm>
              <a:off x="843919" y="1486694"/>
              <a:ext cx="10702219" cy="1006772"/>
            </a:xfrm>
            <a:prstGeom prst="chevron">
              <a:avLst>
                <a:gd name="adj" fmla="val 3329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Strzałka: prążkowana w prawo 7">
              <a:extLst>
                <a:ext uri="{FF2B5EF4-FFF2-40B4-BE49-F238E27FC236}">
                  <a16:creationId xmlns:a16="http://schemas.microsoft.com/office/drawing/2014/main" id="{0D187627-2103-D679-82C7-8463D92CD853}"/>
                </a:ext>
              </a:extLst>
            </p:cNvPr>
            <p:cNvSpPr/>
            <p:nvPr/>
          </p:nvSpPr>
          <p:spPr>
            <a:xfrm>
              <a:off x="974387" y="1486694"/>
              <a:ext cx="10441283" cy="1006772"/>
            </a:xfrm>
            <a:prstGeom prst="chevron">
              <a:avLst>
                <a:gd name="adj" fmla="val 332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6" name="Group 5">
              <a:extLst>
                <a:ext uri="{FF2B5EF4-FFF2-40B4-BE49-F238E27FC236}">
                  <a16:creationId xmlns:a16="http://schemas.microsoft.com/office/drawing/2014/main" id="{1433A16D-7A4D-7A2D-397A-5515199C6CD8}"/>
                </a:ext>
              </a:extLst>
            </p:cNvPr>
            <p:cNvGrpSpPr/>
            <p:nvPr/>
          </p:nvGrpSpPr>
          <p:grpSpPr>
            <a:xfrm>
              <a:off x="2324153" y="915272"/>
              <a:ext cx="7696717" cy="1899785"/>
              <a:chOff x="1439169" y="1241183"/>
              <a:chExt cx="8775384" cy="2166033"/>
            </a:xfrm>
          </p:grpSpPr>
          <p:grpSp>
            <p:nvGrpSpPr>
              <p:cNvPr id="7" name="Group 6">
                <a:extLst>
                  <a:ext uri="{FF2B5EF4-FFF2-40B4-BE49-F238E27FC236}">
                    <a16:creationId xmlns:a16="http://schemas.microsoft.com/office/drawing/2014/main" id="{5412EAF9-627E-E019-39F7-48DD40C2FF6A}"/>
                  </a:ext>
                </a:extLst>
              </p:cNvPr>
              <p:cNvGrpSpPr/>
              <p:nvPr/>
            </p:nvGrpSpPr>
            <p:grpSpPr>
              <a:xfrm>
                <a:off x="4224973" y="2217280"/>
                <a:ext cx="1150947" cy="1189936"/>
                <a:chOff x="4317943" y="2288395"/>
                <a:chExt cx="1238703" cy="1280665"/>
              </a:xfrm>
            </p:grpSpPr>
            <p:sp>
              <p:nvSpPr>
                <p:cNvPr id="27" name="Owal 22">
                  <a:extLst>
                    <a:ext uri="{FF2B5EF4-FFF2-40B4-BE49-F238E27FC236}">
                      <a16:creationId xmlns:a16="http://schemas.microsoft.com/office/drawing/2014/main" id="{1745B4F5-380E-3048-8095-FDAF30FB3BAC}"/>
                    </a:ext>
                  </a:extLst>
                </p:cNvPr>
                <p:cNvSpPr/>
                <p:nvPr/>
              </p:nvSpPr>
              <p:spPr>
                <a:xfrm>
                  <a:off x="4645713" y="2621680"/>
                  <a:ext cx="583163" cy="583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Freeform 10">
                  <a:extLst>
                    <a:ext uri="{FF2B5EF4-FFF2-40B4-BE49-F238E27FC236}">
                      <a16:creationId xmlns:a16="http://schemas.microsoft.com/office/drawing/2014/main" id="{3067F976-9599-BA60-7AF8-A78A9127D464}"/>
                    </a:ext>
                  </a:extLst>
                </p:cNvPr>
                <p:cNvSpPr>
                  <a:spLocks noEditPoints="1"/>
                </p:cNvSpPr>
                <p:nvPr/>
              </p:nvSpPr>
              <p:spPr bwMode="auto">
                <a:xfrm rot="955765">
                  <a:off x="4317943" y="2288395"/>
                  <a:ext cx="1238703" cy="1280665"/>
                </a:xfrm>
                <a:custGeom>
                  <a:avLst/>
                  <a:gdLst>
                    <a:gd name="T0" fmla="*/ 1214 w 1393"/>
                    <a:gd name="T1" fmla="*/ 789 h 1439"/>
                    <a:gd name="T2" fmla="*/ 1197 w 1393"/>
                    <a:gd name="T3" fmla="*/ 719 h 1439"/>
                    <a:gd name="T4" fmla="*/ 1214 w 1393"/>
                    <a:gd name="T5" fmla="*/ 650 h 1439"/>
                    <a:gd name="T6" fmla="*/ 1390 w 1393"/>
                    <a:gd name="T7" fmla="*/ 530 h 1439"/>
                    <a:gd name="T8" fmla="*/ 1338 w 1393"/>
                    <a:gd name="T9" fmla="*/ 447 h 1439"/>
                    <a:gd name="T10" fmla="*/ 1121 w 1393"/>
                    <a:gd name="T11" fmla="*/ 456 h 1439"/>
                    <a:gd name="T12" fmla="*/ 1074 w 1393"/>
                    <a:gd name="T13" fmla="*/ 359 h 1439"/>
                    <a:gd name="T14" fmla="*/ 1146 w 1393"/>
                    <a:gd name="T15" fmla="*/ 159 h 1439"/>
                    <a:gd name="T16" fmla="*/ 1056 w 1393"/>
                    <a:gd name="T17" fmla="*/ 121 h 1439"/>
                    <a:gd name="T18" fmla="*/ 885 w 1393"/>
                    <a:gd name="T19" fmla="*/ 256 h 1439"/>
                    <a:gd name="T20" fmla="*/ 790 w 1393"/>
                    <a:gd name="T21" fmla="*/ 206 h 1439"/>
                    <a:gd name="T22" fmla="*/ 731 w 1393"/>
                    <a:gd name="T23" fmla="*/ 1 h 1439"/>
                    <a:gd name="T24" fmla="*/ 662 w 1393"/>
                    <a:gd name="T25" fmla="*/ 1 h 1439"/>
                    <a:gd name="T26" fmla="*/ 603 w 1393"/>
                    <a:gd name="T27" fmla="*/ 206 h 1439"/>
                    <a:gd name="T28" fmla="*/ 508 w 1393"/>
                    <a:gd name="T29" fmla="*/ 256 h 1439"/>
                    <a:gd name="T30" fmla="*/ 337 w 1393"/>
                    <a:gd name="T31" fmla="*/ 121 h 1439"/>
                    <a:gd name="T32" fmla="*/ 247 w 1393"/>
                    <a:gd name="T33" fmla="*/ 159 h 1439"/>
                    <a:gd name="T34" fmla="*/ 319 w 1393"/>
                    <a:gd name="T35" fmla="*/ 359 h 1439"/>
                    <a:gd name="T36" fmla="*/ 272 w 1393"/>
                    <a:gd name="T37" fmla="*/ 456 h 1439"/>
                    <a:gd name="T38" fmla="*/ 54 w 1393"/>
                    <a:gd name="T39" fmla="*/ 447 h 1439"/>
                    <a:gd name="T40" fmla="*/ 3 w 1393"/>
                    <a:gd name="T41" fmla="*/ 530 h 1439"/>
                    <a:gd name="T42" fmla="*/ 179 w 1393"/>
                    <a:gd name="T43" fmla="*/ 650 h 1439"/>
                    <a:gd name="T44" fmla="*/ 196 w 1393"/>
                    <a:gd name="T45" fmla="*/ 719 h 1439"/>
                    <a:gd name="T46" fmla="*/ 179 w 1393"/>
                    <a:gd name="T47" fmla="*/ 789 h 1439"/>
                    <a:gd name="T48" fmla="*/ 3 w 1393"/>
                    <a:gd name="T49" fmla="*/ 909 h 1439"/>
                    <a:gd name="T50" fmla="*/ 54 w 1393"/>
                    <a:gd name="T51" fmla="*/ 992 h 1439"/>
                    <a:gd name="T52" fmla="*/ 272 w 1393"/>
                    <a:gd name="T53" fmla="*/ 983 h 1439"/>
                    <a:gd name="T54" fmla="*/ 319 w 1393"/>
                    <a:gd name="T55" fmla="*/ 1080 h 1439"/>
                    <a:gd name="T56" fmla="*/ 247 w 1393"/>
                    <a:gd name="T57" fmla="*/ 1280 h 1439"/>
                    <a:gd name="T58" fmla="*/ 337 w 1393"/>
                    <a:gd name="T59" fmla="*/ 1317 h 1439"/>
                    <a:gd name="T60" fmla="*/ 508 w 1393"/>
                    <a:gd name="T61" fmla="*/ 1182 h 1439"/>
                    <a:gd name="T62" fmla="*/ 603 w 1393"/>
                    <a:gd name="T63" fmla="*/ 1233 h 1439"/>
                    <a:gd name="T64" fmla="*/ 662 w 1393"/>
                    <a:gd name="T65" fmla="*/ 1438 h 1439"/>
                    <a:gd name="T66" fmla="*/ 731 w 1393"/>
                    <a:gd name="T67" fmla="*/ 1438 h 1439"/>
                    <a:gd name="T68" fmla="*/ 790 w 1393"/>
                    <a:gd name="T69" fmla="*/ 1233 h 1439"/>
                    <a:gd name="T70" fmla="*/ 885 w 1393"/>
                    <a:gd name="T71" fmla="*/ 1182 h 1439"/>
                    <a:gd name="T72" fmla="*/ 1056 w 1393"/>
                    <a:gd name="T73" fmla="*/ 1317 h 1439"/>
                    <a:gd name="T74" fmla="*/ 1146 w 1393"/>
                    <a:gd name="T75" fmla="*/ 1280 h 1439"/>
                    <a:gd name="T76" fmla="*/ 1074 w 1393"/>
                    <a:gd name="T77" fmla="*/ 1080 h 1439"/>
                    <a:gd name="T78" fmla="*/ 1121 w 1393"/>
                    <a:gd name="T79" fmla="*/ 983 h 1439"/>
                    <a:gd name="T80" fmla="*/ 1338 w 1393"/>
                    <a:gd name="T81" fmla="*/ 992 h 1439"/>
                    <a:gd name="T82" fmla="*/ 1390 w 1393"/>
                    <a:gd name="T83" fmla="*/ 909 h 1439"/>
                    <a:gd name="T84" fmla="*/ 696 w 1393"/>
                    <a:gd name="T85" fmla="*/ 990 h 1439"/>
                    <a:gd name="T86" fmla="*/ 696 w 1393"/>
                    <a:gd name="T87" fmla="*/ 449 h 1439"/>
                    <a:gd name="T88" fmla="*/ 696 w 1393"/>
                    <a:gd name="T89" fmla="*/ 99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93" h="1439">
                      <a:moveTo>
                        <a:pt x="1376" y="876"/>
                      </a:moveTo>
                      <a:cubicBezTo>
                        <a:pt x="1214" y="789"/>
                        <a:pt x="1214" y="789"/>
                        <a:pt x="1214" y="789"/>
                      </a:cubicBezTo>
                      <a:cubicBezTo>
                        <a:pt x="1203" y="783"/>
                        <a:pt x="1195" y="768"/>
                        <a:pt x="1196" y="756"/>
                      </a:cubicBezTo>
                      <a:cubicBezTo>
                        <a:pt x="1196" y="756"/>
                        <a:pt x="1197" y="739"/>
                        <a:pt x="1197" y="719"/>
                      </a:cubicBezTo>
                      <a:cubicBezTo>
                        <a:pt x="1197" y="699"/>
                        <a:pt x="1196" y="683"/>
                        <a:pt x="1196" y="683"/>
                      </a:cubicBezTo>
                      <a:cubicBezTo>
                        <a:pt x="1195" y="670"/>
                        <a:pt x="1203" y="655"/>
                        <a:pt x="1214" y="650"/>
                      </a:cubicBezTo>
                      <a:cubicBezTo>
                        <a:pt x="1376" y="562"/>
                        <a:pt x="1376" y="562"/>
                        <a:pt x="1376" y="562"/>
                      </a:cubicBezTo>
                      <a:cubicBezTo>
                        <a:pt x="1387" y="557"/>
                        <a:pt x="1393" y="542"/>
                        <a:pt x="1390" y="530"/>
                      </a:cubicBezTo>
                      <a:cubicBezTo>
                        <a:pt x="1369" y="465"/>
                        <a:pt x="1369" y="465"/>
                        <a:pt x="1369" y="465"/>
                      </a:cubicBezTo>
                      <a:cubicBezTo>
                        <a:pt x="1365" y="453"/>
                        <a:pt x="1351" y="445"/>
                        <a:pt x="1338" y="447"/>
                      </a:cubicBezTo>
                      <a:cubicBezTo>
                        <a:pt x="1156" y="472"/>
                        <a:pt x="1156" y="472"/>
                        <a:pt x="1156" y="472"/>
                      </a:cubicBezTo>
                      <a:cubicBezTo>
                        <a:pt x="1144" y="473"/>
                        <a:pt x="1128" y="466"/>
                        <a:pt x="1121" y="456"/>
                      </a:cubicBezTo>
                      <a:cubicBezTo>
                        <a:pt x="1078" y="397"/>
                        <a:pt x="1078" y="397"/>
                        <a:pt x="1078" y="397"/>
                      </a:cubicBezTo>
                      <a:cubicBezTo>
                        <a:pt x="1070" y="387"/>
                        <a:pt x="1068" y="370"/>
                        <a:pt x="1074" y="359"/>
                      </a:cubicBezTo>
                      <a:cubicBezTo>
                        <a:pt x="1154" y="193"/>
                        <a:pt x="1154" y="193"/>
                        <a:pt x="1154" y="193"/>
                      </a:cubicBezTo>
                      <a:cubicBezTo>
                        <a:pt x="1159" y="182"/>
                        <a:pt x="1156" y="166"/>
                        <a:pt x="1146" y="159"/>
                      </a:cubicBezTo>
                      <a:cubicBezTo>
                        <a:pt x="1091" y="118"/>
                        <a:pt x="1091" y="118"/>
                        <a:pt x="1091" y="118"/>
                      </a:cubicBezTo>
                      <a:cubicBezTo>
                        <a:pt x="1080" y="111"/>
                        <a:pt x="1065" y="113"/>
                        <a:pt x="1056" y="121"/>
                      </a:cubicBezTo>
                      <a:cubicBezTo>
                        <a:pt x="923" y="249"/>
                        <a:pt x="923" y="249"/>
                        <a:pt x="923" y="249"/>
                      </a:cubicBezTo>
                      <a:cubicBezTo>
                        <a:pt x="914" y="258"/>
                        <a:pt x="897" y="261"/>
                        <a:pt x="885" y="256"/>
                      </a:cubicBezTo>
                      <a:cubicBezTo>
                        <a:pt x="816" y="234"/>
                        <a:pt x="816" y="234"/>
                        <a:pt x="816" y="234"/>
                      </a:cubicBezTo>
                      <a:cubicBezTo>
                        <a:pt x="804" y="231"/>
                        <a:pt x="792" y="218"/>
                        <a:pt x="790" y="206"/>
                      </a:cubicBezTo>
                      <a:cubicBezTo>
                        <a:pt x="757" y="25"/>
                        <a:pt x="757" y="25"/>
                        <a:pt x="757" y="25"/>
                      </a:cubicBezTo>
                      <a:cubicBezTo>
                        <a:pt x="755" y="12"/>
                        <a:pt x="743" y="2"/>
                        <a:pt x="731" y="1"/>
                      </a:cubicBezTo>
                      <a:cubicBezTo>
                        <a:pt x="731" y="1"/>
                        <a:pt x="716" y="0"/>
                        <a:pt x="696" y="0"/>
                      </a:cubicBezTo>
                      <a:cubicBezTo>
                        <a:pt x="677" y="0"/>
                        <a:pt x="662" y="1"/>
                        <a:pt x="662" y="1"/>
                      </a:cubicBezTo>
                      <a:cubicBezTo>
                        <a:pt x="650" y="2"/>
                        <a:pt x="638" y="12"/>
                        <a:pt x="636" y="25"/>
                      </a:cubicBezTo>
                      <a:cubicBezTo>
                        <a:pt x="603" y="206"/>
                        <a:pt x="603" y="206"/>
                        <a:pt x="603" y="206"/>
                      </a:cubicBezTo>
                      <a:cubicBezTo>
                        <a:pt x="601" y="218"/>
                        <a:pt x="589" y="231"/>
                        <a:pt x="577" y="234"/>
                      </a:cubicBezTo>
                      <a:cubicBezTo>
                        <a:pt x="508" y="256"/>
                        <a:pt x="508" y="256"/>
                        <a:pt x="508" y="256"/>
                      </a:cubicBezTo>
                      <a:cubicBezTo>
                        <a:pt x="496" y="261"/>
                        <a:pt x="479" y="258"/>
                        <a:pt x="470" y="249"/>
                      </a:cubicBezTo>
                      <a:cubicBezTo>
                        <a:pt x="337" y="121"/>
                        <a:pt x="337" y="121"/>
                        <a:pt x="337" y="121"/>
                      </a:cubicBezTo>
                      <a:cubicBezTo>
                        <a:pt x="328" y="113"/>
                        <a:pt x="312" y="111"/>
                        <a:pt x="302" y="118"/>
                      </a:cubicBezTo>
                      <a:cubicBezTo>
                        <a:pt x="247" y="159"/>
                        <a:pt x="247" y="159"/>
                        <a:pt x="247" y="159"/>
                      </a:cubicBezTo>
                      <a:cubicBezTo>
                        <a:pt x="237" y="166"/>
                        <a:pt x="233" y="182"/>
                        <a:pt x="239" y="193"/>
                      </a:cubicBezTo>
                      <a:cubicBezTo>
                        <a:pt x="319" y="359"/>
                        <a:pt x="319" y="359"/>
                        <a:pt x="319" y="359"/>
                      </a:cubicBezTo>
                      <a:cubicBezTo>
                        <a:pt x="325" y="370"/>
                        <a:pt x="322" y="387"/>
                        <a:pt x="315" y="397"/>
                      </a:cubicBezTo>
                      <a:cubicBezTo>
                        <a:pt x="272" y="456"/>
                        <a:pt x="272" y="456"/>
                        <a:pt x="272" y="456"/>
                      </a:cubicBezTo>
                      <a:cubicBezTo>
                        <a:pt x="265" y="466"/>
                        <a:pt x="249" y="473"/>
                        <a:pt x="237" y="472"/>
                      </a:cubicBezTo>
                      <a:cubicBezTo>
                        <a:pt x="54" y="447"/>
                        <a:pt x="54" y="447"/>
                        <a:pt x="54" y="447"/>
                      </a:cubicBezTo>
                      <a:cubicBezTo>
                        <a:pt x="42" y="445"/>
                        <a:pt x="28" y="453"/>
                        <a:pt x="24" y="465"/>
                      </a:cubicBezTo>
                      <a:cubicBezTo>
                        <a:pt x="3" y="530"/>
                        <a:pt x="3" y="530"/>
                        <a:pt x="3" y="530"/>
                      </a:cubicBezTo>
                      <a:cubicBezTo>
                        <a:pt x="0" y="542"/>
                        <a:pt x="6" y="557"/>
                        <a:pt x="17" y="562"/>
                      </a:cubicBezTo>
                      <a:cubicBezTo>
                        <a:pt x="179" y="650"/>
                        <a:pt x="179" y="650"/>
                        <a:pt x="179" y="650"/>
                      </a:cubicBezTo>
                      <a:cubicBezTo>
                        <a:pt x="190" y="655"/>
                        <a:pt x="198" y="670"/>
                        <a:pt x="197" y="683"/>
                      </a:cubicBezTo>
                      <a:cubicBezTo>
                        <a:pt x="197" y="683"/>
                        <a:pt x="196" y="699"/>
                        <a:pt x="196" y="719"/>
                      </a:cubicBezTo>
                      <a:cubicBezTo>
                        <a:pt x="196" y="739"/>
                        <a:pt x="197" y="756"/>
                        <a:pt x="197" y="756"/>
                      </a:cubicBezTo>
                      <a:cubicBezTo>
                        <a:pt x="198" y="768"/>
                        <a:pt x="190" y="783"/>
                        <a:pt x="179" y="789"/>
                      </a:cubicBezTo>
                      <a:cubicBezTo>
                        <a:pt x="17" y="876"/>
                        <a:pt x="17" y="876"/>
                        <a:pt x="17" y="876"/>
                      </a:cubicBezTo>
                      <a:cubicBezTo>
                        <a:pt x="6" y="882"/>
                        <a:pt x="0" y="897"/>
                        <a:pt x="3" y="909"/>
                      </a:cubicBezTo>
                      <a:cubicBezTo>
                        <a:pt x="24" y="974"/>
                        <a:pt x="24" y="974"/>
                        <a:pt x="24" y="974"/>
                      </a:cubicBezTo>
                      <a:cubicBezTo>
                        <a:pt x="28" y="985"/>
                        <a:pt x="42" y="994"/>
                        <a:pt x="54" y="992"/>
                      </a:cubicBezTo>
                      <a:cubicBezTo>
                        <a:pt x="237" y="967"/>
                        <a:pt x="237" y="967"/>
                        <a:pt x="237" y="967"/>
                      </a:cubicBezTo>
                      <a:cubicBezTo>
                        <a:pt x="249" y="965"/>
                        <a:pt x="265" y="972"/>
                        <a:pt x="272" y="983"/>
                      </a:cubicBezTo>
                      <a:cubicBezTo>
                        <a:pt x="315" y="1042"/>
                        <a:pt x="315" y="1042"/>
                        <a:pt x="315" y="1042"/>
                      </a:cubicBezTo>
                      <a:cubicBezTo>
                        <a:pt x="322" y="1051"/>
                        <a:pt x="325" y="1068"/>
                        <a:pt x="319" y="1080"/>
                      </a:cubicBezTo>
                      <a:cubicBezTo>
                        <a:pt x="239" y="1246"/>
                        <a:pt x="239" y="1246"/>
                        <a:pt x="239" y="1246"/>
                      </a:cubicBezTo>
                      <a:cubicBezTo>
                        <a:pt x="233" y="1257"/>
                        <a:pt x="237" y="1272"/>
                        <a:pt x="247" y="1280"/>
                      </a:cubicBezTo>
                      <a:cubicBezTo>
                        <a:pt x="302" y="1320"/>
                        <a:pt x="302" y="1320"/>
                        <a:pt x="302" y="1320"/>
                      </a:cubicBezTo>
                      <a:cubicBezTo>
                        <a:pt x="312" y="1327"/>
                        <a:pt x="328" y="1326"/>
                        <a:pt x="337" y="1317"/>
                      </a:cubicBezTo>
                      <a:cubicBezTo>
                        <a:pt x="470" y="1190"/>
                        <a:pt x="470" y="1190"/>
                        <a:pt x="470" y="1190"/>
                      </a:cubicBezTo>
                      <a:cubicBezTo>
                        <a:pt x="479" y="1181"/>
                        <a:pt x="496" y="1178"/>
                        <a:pt x="508" y="1182"/>
                      </a:cubicBezTo>
                      <a:cubicBezTo>
                        <a:pt x="577" y="1205"/>
                        <a:pt x="577" y="1205"/>
                        <a:pt x="577" y="1205"/>
                      </a:cubicBezTo>
                      <a:cubicBezTo>
                        <a:pt x="589" y="1208"/>
                        <a:pt x="601" y="1220"/>
                        <a:pt x="603" y="1233"/>
                      </a:cubicBezTo>
                      <a:cubicBezTo>
                        <a:pt x="636" y="1414"/>
                        <a:pt x="636" y="1414"/>
                        <a:pt x="636" y="1414"/>
                      </a:cubicBezTo>
                      <a:cubicBezTo>
                        <a:pt x="638" y="1426"/>
                        <a:pt x="650" y="1437"/>
                        <a:pt x="662" y="1438"/>
                      </a:cubicBezTo>
                      <a:cubicBezTo>
                        <a:pt x="662" y="1438"/>
                        <a:pt x="677" y="1439"/>
                        <a:pt x="696" y="1439"/>
                      </a:cubicBezTo>
                      <a:cubicBezTo>
                        <a:pt x="716" y="1439"/>
                        <a:pt x="731" y="1438"/>
                        <a:pt x="731" y="1438"/>
                      </a:cubicBezTo>
                      <a:cubicBezTo>
                        <a:pt x="743" y="1437"/>
                        <a:pt x="755" y="1426"/>
                        <a:pt x="757" y="1414"/>
                      </a:cubicBezTo>
                      <a:cubicBezTo>
                        <a:pt x="790" y="1233"/>
                        <a:pt x="790" y="1233"/>
                        <a:pt x="790" y="1233"/>
                      </a:cubicBezTo>
                      <a:cubicBezTo>
                        <a:pt x="792" y="1220"/>
                        <a:pt x="804" y="1208"/>
                        <a:pt x="816" y="1205"/>
                      </a:cubicBezTo>
                      <a:cubicBezTo>
                        <a:pt x="885" y="1182"/>
                        <a:pt x="885" y="1182"/>
                        <a:pt x="885" y="1182"/>
                      </a:cubicBezTo>
                      <a:cubicBezTo>
                        <a:pt x="897" y="1178"/>
                        <a:pt x="914" y="1181"/>
                        <a:pt x="923" y="1190"/>
                      </a:cubicBezTo>
                      <a:cubicBezTo>
                        <a:pt x="1056" y="1317"/>
                        <a:pt x="1056" y="1317"/>
                        <a:pt x="1056" y="1317"/>
                      </a:cubicBezTo>
                      <a:cubicBezTo>
                        <a:pt x="1065" y="1326"/>
                        <a:pt x="1080" y="1327"/>
                        <a:pt x="1091" y="1320"/>
                      </a:cubicBezTo>
                      <a:cubicBezTo>
                        <a:pt x="1146" y="1280"/>
                        <a:pt x="1146" y="1280"/>
                        <a:pt x="1146" y="1280"/>
                      </a:cubicBezTo>
                      <a:cubicBezTo>
                        <a:pt x="1156" y="1272"/>
                        <a:pt x="1159" y="1257"/>
                        <a:pt x="1154" y="1246"/>
                      </a:cubicBezTo>
                      <a:cubicBezTo>
                        <a:pt x="1074" y="1080"/>
                        <a:pt x="1074" y="1080"/>
                        <a:pt x="1074" y="1080"/>
                      </a:cubicBezTo>
                      <a:cubicBezTo>
                        <a:pt x="1068" y="1068"/>
                        <a:pt x="1070" y="1051"/>
                        <a:pt x="1078" y="1042"/>
                      </a:cubicBezTo>
                      <a:cubicBezTo>
                        <a:pt x="1121" y="983"/>
                        <a:pt x="1121" y="983"/>
                        <a:pt x="1121" y="983"/>
                      </a:cubicBezTo>
                      <a:cubicBezTo>
                        <a:pt x="1128" y="972"/>
                        <a:pt x="1144" y="965"/>
                        <a:pt x="1156" y="967"/>
                      </a:cubicBezTo>
                      <a:cubicBezTo>
                        <a:pt x="1338" y="992"/>
                        <a:pt x="1338" y="992"/>
                        <a:pt x="1338" y="992"/>
                      </a:cubicBezTo>
                      <a:cubicBezTo>
                        <a:pt x="1351" y="994"/>
                        <a:pt x="1365" y="985"/>
                        <a:pt x="1369" y="974"/>
                      </a:cubicBezTo>
                      <a:cubicBezTo>
                        <a:pt x="1390" y="909"/>
                        <a:pt x="1390" y="909"/>
                        <a:pt x="1390" y="909"/>
                      </a:cubicBezTo>
                      <a:cubicBezTo>
                        <a:pt x="1393" y="897"/>
                        <a:pt x="1387" y="882"/>
                        <a:pt x="1376" y="876"/>
                      </a:cubicBezTo>
                      <a:close/>
                      <a:moveTo>
                        <a:pt x="696" y="990"/>
                      </a:moveTo>
                      <a:cubicBezTo>
                        <a:pt x="547" y="990"/>
                        <a:pt x="426" y="869"/>
                        <a:pt x="426" y="719"/>
                      </a:cubicBezTo>
                      <a:cubicBezTo>
                        <a:pt x="426" y="570"/>
                        <a:pt x="547" y="449"/>
                        <a:pt x="696" y="449"/>
                      </a:cubicBezTo>
                      <a:cubicBezTo>
                        <a:pt x="846" y="449"/>
                        <a:pt x="967" y="570"/>
                        <a:pt x="967" y="719"/>
                      </a:cubicBezTo>
                      <a:cubicBezTo>
                        <a:pt x="967" y="869"/>
                        <a:pt x="846" y="990"/>
                        <a:pt x="696" y="99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659E0BED-CAEF-D09E-5440-6166A38CC5D4}"/>
                  </a:ext>
                </a:extLst>
              </p:cNvPr>
              <p:cNvGrpSpPr/>
              <p:nvPr/>
            </p:nvGrpSpPr>
            <p:grpSpPr>
              <a:xfrm>
                <a:off x="2818452" y="1723407"/>
                <a:ext cx="1514321" cy="1522119"/>
                <a:chOff x="2804179" y="1756866"/>
                <a:chExt cx="1629784" cy="1638176"/>
              </a:xfrm>
            </p:grpSpPr>
            <p:sp>
              <p:nvSpPr>
                <p:cNvPr id="25" name="Owal 4">
                  <a:extLst>
                    <a:ext uri="{FF2B5EF4-FFF2-40B4-BE49-F238E27FC236}">
                      <a16:creationId xmlns:a16="http://schemas.microsoft.com/office/drawing/2014/main" id="{034D5AEF-4E55-ED00-2F4A-1D34161BC3AC}"/>
                    </a:ext>
                  </a:extLst>
                </p:cNvPr>
                <p:cNvSpPr/>
                <p:nvPr/>
              </p:nvSpPr>
              <p:spPr>
                <a:xfrm>
                  <a:off x="3249687" y="2216620"/>
                  <a:ext cx="718665" cy="718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Freeform 14">
                  <a:extLst>
                    <a:ext uri="{FF2B5EF4-FFF2-40B4-BE49-F238E27FC236}">
                      <a16:creationId xmlns:a16="http://schemas.microsoft.com/office/drawing/2014/main" id="{B27A3CB3-5032-DA90-6C91-1B52F315FA4A}"/>
                    </a:ext>
                  </a:extLst>
                </p:cNvPr>
                <p:cNvSpPr>
                  <a:spLocks noEditPoints="1"/>
                </p:cNvSpPr>
                <p:nvPr/>
              </p:nvSpPr>
              <p:spPr bwMode="auto">
                <a:xfrm rot="21556737">
                  <a:off x="2804179" y="1756866"/>
                  <a:ext cx="1629784" cy="1638176"/>
                </a:xfrm>
                <a:custGeom>
                  <a:avLst/>
                  <a:gdLst>
                    <a:gd name="T0" fmla="*/ 1877 w 2117"/>
                    <a:gd name="T1" fmla="*/ 1054 h 2126"/>
                    <a:gd name="T2" fmla="*/ 2088 w 2117"/>
                    <a:gd name="T3" fmla="*/ 931 h 2126"/>
                    <a:gd name="T4" fmla="*/ 2095 w 2117"/>
                    <a:gd name="T5" fmla="*/ 796 h 2126"/>
                    <a:gd name="T6" fmla="*/ 1853 w 2117"/>
                    <a:gd name="T7" fmla="*/ 760 h 2126"/>
                    <a:gd name="T8" fmla="*/ 1788 w 2117"/>
                    <a:gd name="T9" fmla="*/ 695 h 2126"/>
                    <a:gd name="T10" fmla="*/ 1912 w 2117"/>
                    <a:gd name="T11" fmla="*/ 475 h 2126"/>
                    <a:gd name="T12" fmla="*/ 1857 w 2117"/>
                    <a:gd name="T13" fmla="*/ 354 h 2126"/>
                    <a:gd name="T14" fmla="*/ 1628 w 2117"/>
                    <a:gd name="T15" fmla="*/ 434 h 2126"/>
                    <a:gd name="T16" fmla="*/ 1535 w 2117"/>
                    <a:gd name="T17" fmla="*/ 402 h 2126"/>
                    <a:gd name="T18" fmla="*/ 1543 w 2117"/>
                    <a:gd name="T19" fmla="*/ 150 h 2126"/>
                    <a:gd name="T20" fmla="*/ 1441 w 2117"/>
                    <a:gd name="T21" fmla="*/ 68 h 2126"/>
                    <a:gd name="T22" fmla="*/ 1275 w 2117"/>
                    <a:gd name="T23" fmla="*/ 246 h 2126"/>
                    <a:gd name="T24" fmla="*/ 1171 w 2117"/>
                    <a:gd name="T25" fmla="*/ 259 h 2126"/>
                    <a:gd name="T26" fmla="*/ 1061 w 2117"/>
                    <a:gd name="T27" fmla="*/ 32 h 2126"/>
                    <a:gd name="T28" fmla="*/ 937 w 2117"/>
                    <a:gd name="T29" fmla="*/ 7 h 2126"/>
                    <a:gd name="T30" fmla="*/ 872 w 2117"/>
                    <a:gd name="T31" fmla="*/ 241 h 2126"/>
                    <a:gd name="T32" fmla="*/ 779 w 2117"/>
                    <a:gd name="T33" fmla="*/ 304 h 2126"/>
                    <a:gd name="T34" fmla="*/ 576 w 2117"/>
                    <a:gd name="T35" fmla="*/ 155 h 2126"/>
                    <a:gd name="T36" fmla="*/ 458 w 2117"/>
                    <a:gd name="T37" fmla="*/ 189 h 2126"/>
                    <a:gd name="T38" fmla="*/ 510 w 2117"/>
                    <a:gd name="T39" fmla="*/ 427 h 2126"/>
                    <a:gd name="T40" fmla="*/ 453 w 2117"/>
                    <a:gd name="T41" fmla="*/ 530 h 2126"/>
                    <a:gd name="T42" fmla="*/ 206 w 2117"/>
                    <a:gd name="T43" fmla="*/ 493 h 2126"/>
                    <a:gd name="T44" fmla="*/ 118 w 2117"/>
                    <a:gd name="T45" fmla="*/ 577 h 2126"/>
                    <a:gd name="T46" fmla="*/ 275 w 2117"/>
                    <a:gd name="T47" fmla="*/ 763 h 2126"/>
                    <a:gd name="T48" fmla="*/ 273 w 2117"/>
                    <a:gd name="T49" fmla="*/ 884 h 2126"/>
                    <a:gd name="T50" fmla="*/ 38 w 2117"/>
                    <a:gd name="T51" fmla="*/ 966 h 2126"/>
                    <a:gd name="T52" fmla="*/ 0 w 2117"/>
                    <a:gd name="T53" fmla="*/ 1064 h 2126"/>
                    <a:gd name="T54" fmla="*/ 35 w 2117"/>
                    <a:gd name="T55" fmla="*/ 1124 h 2126"/>
                    <a:gd name="T56" fmla="*/ 268 w 2117"/>
                    <a:gd name="T57" fmla="*/ 1216 h 2126"/>
                    <a:gd name="T58" fmla="*/ 265 w 2117"/>
                    <a:gd name="T59" fmla="*/ 1335 h 2126"/>
                    <a:gd name="T60" fmla="*/ 100 w 2117"/>
                    <a:gd name="T61" fmla="*/ 1515 h 2126"/>
                    <a:gd name="T62" fmla="*/ 185 w 2117"/>
                    <a:gd name="T63" fmla="*/ 1603 h 2126"/>
                    <a:gd name="T64" fmla="*/ 435 w 2117"/>
                    <a:gd name="T65" fmla="*/ 1576 h 2126"/>
                    <a:gd name="T66" fmla="*/ 485 w 2117"/>
                    <a:gd name="T67" fmla="*/ 1678 h 2126"/>
                    <a:gd name="T68" fmla="*/ 423 w 2117"/>
                    <a:gd name="T69" fmla="*/ 1913 h 2126"/>
                    <a:gd name="T70" fmla="*/ 542 w 2117"/>
                    <a:gd name="T71" fmla="*/ 1954 h 2126"/>
                    <a:gd name="T72" fmla="*/ 751 w 2117"/>
                    <a:gd name="T73" fmla="*/ 1813 h 2126"/>
                    <a:gd name="T74" fmla="*/ 836 w 2117"/>
                    <a:gd name="T75" fmla="*/ 1878 h 2126"/>
                    <a:gd name="T76" fmla="*/ 891 w 2117"/>
                    <a:gd name="T77" fmla="*/ 2114 h 2126"/>
                    <a:gd name="T78" fmla="*/ 1019 w 2117"/>
                    <a:gd name="T79" fmla="*/ 2095 h 2126"/>
                    <a:gd name="T80" fmla="*/ 1139 w 2117"/>
                    <a:gd name="T81" fmla="*/ 1872 h 2126"/>
                    <a:gd name="T82" fmla="*/ 1236 w 2117"/>
                    <a:gd name="T83" fmla="*/ 1891 h 2126"/>
                    <a:gd name="T84" fmla="*/ 1395 w 2117"/>
                    <a:gd name="T85" fmla="*/ 2076 h 2126"/>
                    <a:gd name="T86" fmla="*/ 1502 w 2117"/>
                    <a:gd name="T87" fmla="*/ 1999 h 2126"/>
                    <a:gd name="T88" fmla="*/ 1506 w 2117"/>
                    <a:gd name="T89" fmla="*/ 1746 h 2126"/>
                    <a:gd name="T90" fmla="*/ 1595 w 2117"/>
                    <a:gd name="T91" fmla="*/ 1721 h 2126"/>
                    <a:gd name="T92" fmla="*/ 1822 w 2117"/>
                    <a:gd name="T93" fmla="*/ 1812 h 2126"/>
                    <a:gd name="T94" fmla="*/ 1884 w 2117"/>
                    <a:gd name="T95" fmla="*/ 1692 h 2126"/>
                    <a:gd name="T96" fmla="*/ 1769 w 2117"/>
                    <a:gd name="T97" fmla="*/ 1468 h 2126"/>
                    <a:gd name="T98" fmla="*/ 2035 w 2117"/>
                    <a:gd name="T99" fmla="*/ 1415 h 2126"/>
                    <a:gd name="T100" fmla="*/ 2103 w 2117"/>
                    <a:gd name="T101" fmla="*/ 1297 h 2126"/>
                    <a:gd name="T102" fmla="*/ 1905 w 2117"/>
                    <a:gd name="T103" fmla="*/ 1152 h 2126"/>
                    <a:gd name="T104" fmla="*/ 1877 w 2117"/>
                    <a:gd name="T105" fmla="*/ 1064 h 2126"/>
                    <a:gd name="T106" fmla="*/ 679 w 2117"/>
                    <a:gd name="T107" fmla="*/ 1063 h 2126"/>
                    <a:gd name="T108" fmla="*/ 1441 w 2117"/>
                    <a:gd name="T109" fmla="*/ 1063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7" h="2126">
                      <a:moveTo>
                        <a:pt x="1877" y="1064"/>
                      </a:moveTo>
                      <a:cubicBezTo>
                        <a:pt x="1877" y="1054"/>
                        <a:pt x="1877" y="1054"/>
                        <a:pt x="1877" y="1054"/>
                      </a:cubicBezTo>
                      <a:cubicBezTo>
                        <a:pt x="1877" y="1042"/>
                        <a:pt x="1891" y="1026"/>
                        <a:pt x="1908" y="1018"/>
                      </a:cubicBezTo>
                      <a:cubicBezTo>
                        <a:pt x="2088" y="931"/>
                        <a:pt x="2088" y="931"/>
                        <a:pt x="2088" y="931"/>
                      </a:cubicBezTo>
                      <a:cubicBezTo>
                        <a:pt x="2105" y="923"/>
                        <a:pt x="2117" y="901"/>
                        <a:pt x="2113" y="882"/>
                      </a:cubicBezTo>
                      <a:cubicBezTo>
                        <a:pt x="2095" y="796"/>
                        <a:pt x="2095" y="796"/>
                        <a:pt x="2095" y="796"/>
                      </a:cubicBezTo>
                      <a:cubicBezTo>
                        <a:pt x="2090" y="777"/>
                        <a:pt x="2071" y="762"/>
                        <a:pt x="2051" y="762"/>
                      </a:cubicBezTo>
                      <a:cubicBezTo>
                        <a:pt x="1853" y="760"/>
                        <a:pt x="1853" y="760"/>
                        <a:pt x="1853" y="760"/>
                      </a:cubicBezTo>
                      <a:cubicBezTo>
                        <a:pt x="1834" y="760"/>
                        <a:pt x="1812" y="746"/>
                        <a:pt x="1804" y="728"/>
                      </a:cubicBezTo>
                      <a:cubicBezTo>
                        <a:pt x="1788" y="695"/>
                        <a:pt x="1788" y="695"/>
                        <a:pt x="1788" y="695"/>
                      </a:cubicBezTo>
                      <a:cubicBezTo>
                        <a:pt x="1779" y="678"/>
                        <a:pt x="1781" y="651"/>
                        <a:pt x="1793" y="636"/>
                      </a:cubicBezTo>
                      <a:cubicBezTo>
                        <a:pt x="1912" y="475"/>
                        <a:pt x="1912" y="475"/>
                        <a:pt x="1912" y="475"/>
                      </a:cubicBezTo>
                      <a:cubicBezTo>
                        <a:pt x="1924" y="460"/>
                        <a:pt x="1923" y="435"/>
                        <a:pt x="1912" y="420"/>
                      </a:cubicBezTo>
                      <a:cubicBezTo>
                        <a:pt x="1857" y="354"/>
                        <a:pt x="1857" y="354"/>
                        <a:pt x="1857" y="354"/>
                      </a:cubicBezTo>
                      <a:cubicBezTo>
                        <a:pt x="1845" y="339"/>
                        <a:pt x="1820" y="335"/>
                        <a:pt x="1803" y="344"/>
                      </a:cubicBezTo>
                      <a:cubicBezTo>
                        <a:pt x="1628" y="434"/>
                        <a:pt x="1628" y="434"/>
                        <a:pt x="1628" y="434"/>
                      </a:cubicBezTo>
                      <a:cubicBezTo>
                        <a:pt x="1610" y="443"/>
                        <a:pt x="1584" y="440"/>
                        <a:pt x="1569" y="428"/>
                      </a:cubicBezTo>
                      <a:cubicBezTo>
                        <a:pt x="1535" y="402"/>
                        <a:pt x="1535" y="402"/>
                        <a:pt x="1535" y="402"/>
                      </a:cubicBezTo>
                      <a:cubicBezTo>
                        <a:pt x="1519" y="391"/>
                        <a:pt x="1509" y="367"/>
                        <a:pt x="1512" y="348"/>
                      </a:cubicBezTo>
                      <a:cubicBezTo>
                        <a:pt x="1543" y="150"/>
                        <a:pt x="1543" y="150"/>
                        <a:pt x="1543" y="150"/>
                      </a:cubicBezTo>
                      <a:cubicBezTo>
                        <a:pt x="1546" y="131"/>
                        <a:pt x="1534" y="108"/>
                        <a:pt x="1517" y="100"/>
                      </a:cubicBezTo>
                      <a:cubicBezTo>
                        <a:pt x="1441" y="68"/>
                        <a:pt x="1441" y="68"/>
                        <a:pt x="1441" y="68"/>
                      </a:cubicBezTo>
                      <a:cubicBezTo>
                        <a:pt x="1423" y="62"/>
                        <a:pt x="1400" y="69"/>
                        <a:pt x="1389" y="85"/>
                      </a:cubicBezTo>
                      <a:cubicBezTo>
                        <a:pt x="1275" y="246"/>
                        <a:pt x="1275" y="246"/>
                        <a:pt x="1275" y="246"/>
                      </a:cubicBezTo>
                      <a:cubicBezTo>
                        <a:pt x="1264" y="261"/>
                        <a:pt x="1240" y="271"/>
                        <a:pt x="1221" y="267"/>
                      </a:cubicBezTo>
                      <a:cubicBezTo>
                        <a:pt x="1171" y="259"/>
                        <a:pt x="1171" y="259"/>
                        <a:pt x="1171" y="259"/>
                      </a:cubicBezTo>
                      <a:cubicBezTo>
                        <a:pt x="1152" y="257"/>
                        <a:pt x="1131" y="240"/>
                        <a:pt x="1125" y="222"/>
                      </a:cubicBezTo>
                      <a:cubicBezTo>
                        <a:pt x="1061" y="32"/>
                        <a:pt x="1061" y="32"/>
                        <a:pt x="1061" y="32"/>
                      </a:cubicBezTo>
                      <a:cubicBezTo>
                        <a:pt x="1055" y="14"/>
                        <a:pt x="1034" y="0"/>
                        <a:pt x="1015" y="1"/>
                      </a:cubicBezTo>
                      <a:cubicBezTo>
                        <a:pt x="937" y="7"/>
                        <a:pt x="937" y="7"/>
                        <a:pt x="937" y="7"/>
                      </a:cubicBezTo>
                      <a:cubicBezTo>
                        <a:pt x="918" y="9"/>
                        <a:pt x="900" y="27"/>
                        <a:pt x="898" y="46"/>
                      </a:cubicBezTo>
                      <a:cubicBezTo>
                        <a:pt x="872" y="241"/>
                        <a:pt x="872" y="241"/>
                        <a:pt x="872" y="241"/>
                      </a:cubicBezTo>
                      <a:cubicBezTo>
                        <a:pt x="870" y="260"/>
                        <a:pt x="853" y="280"/>
                        <a:pt x="834" y="286"/>
                      </a:cubicBezTo>
                      <a:cubicBezTo>
                        <a:pt x="779" y="304"/>
                        <a:pt x="779" y="304"/>
                        <a:pt x="779" y="304"/>
                      </a:cubicBezTo>
                      <a:cubicBezTo>
                        <a:pt x="761" y="311"/>
                        <a:pt x="735" y="306"/>
                        <a:pt x="721" y="292"/>
                      </a:cubicBezTo>
                      <a:cubicBezTo>
                        <a:pt x="576" y="155"/>
                        <a:pt x="576" y="155"/>
                        <a:pt x="576" y="155"/>
                      </a:cubicBezTo>
                      <a:cubicBezTo>
                        <a:pt x="562" y="142"/>
                        <a:pt x="537" y="139"/>
                        <a:pt x="521" y="149"/>
                      </a:cubicBezTo>
                      <a:cubicBezTo>
                        <a:pt x="458" y="189"/>
                        <a:pt x="458" y="189"/>
                        <a:pt x="458" y="189"/>
                      </a:cubicBezTo>
                      <a:cubicBezTo>
                        <a:pt x="442" y="200"/>
                        <a:pt x="435" y="224"/>
                        <a:pt x="442" y="242"/>
                      </a:cubicBezTo>
                      <a:cubicBezTo>
                        <a:pt x="510" y="427"/>
                        <a:pt x="510" y="427"/>
                        <a:pt x="510" y="427"/>
                      </a:cubicBezTo>
                      <a:cubicBezTo>
                        <a:pt x="517" y="445"/>
                        <a:pt x="511" y="471"/>
                        <a:pt x="497" y="484"/>
                      </a:cubicBezTo>
                      <a:cubicBezTo>
                        <a:pt x="453" y="530"/>
                        <a:pt x="453" y="530"/>
                        <a:pt x="453" y="530"/>
                      </a:cubicBezTo>
                      <a:cubicBezTo>
                        <a:pt x="441" y="545"/>
                        <a:pt x="415" y="552"/>
                        <a:pt x="397" y="547"/>
                      </a:cubicBezTo>
                      <a:cubicBezTo>
                        <a:pt x="206" y="493"/>
                        <a:pt x="206" y="493"/>
                        <a:pt x="206" y="493"/>
                      </a:cubicBezTo>
                      <a:cubicBezTo>
                        <a:pt x="187" y="488"/>
                        <a:pt x="164" y="497"/>
                        <a:pt x="154" y="513"/>
                      </a:cubicBezTo>
                      <a:cubicBezTo>
                        <a:pt x="118" y="577"/>
                        <a:pt x="118" y="577"/>
                        <a:pt x="118" y="577"/>
                      </a:cubicBezTo>
                      <a:cubicBezTo>
                        <a:pt x="110" y="594"/>
                        <a:pt x="114" y="618"/>
                        <a:pt x="128" y="631"/>
                      </a:cubicBezTo>
                      <a:cubicBezTo>
                        <a:pt x="275" y="763"/>
                        <a:pt x="275" y="763"/>
                        <a:pt x="275" y="763"/>
                      </a:cubicBezTo>
                      <a:cubicBezTo>
                        <a:pt x="289" y="776"/>
                        <a:pt x="296" y="802"/>
                        <a:pt x="291" y="820"/>
                      </a:cubicBezTo>
                      <a:cubicBezTo>
                        <a:pt x="273" y="884"/>
                        <a:pt x="273" y="884"/>
                        <a:pt x="273" y="884"/>
                      </a:cubicBezTo>
                      <a:cubicBezTo>
                        <a:pt x="269" y="903"/>
                        <a:pt x="250" y="921"/>
                        <a:pt x="232" y="925"/>
                      </a:cubicBezTo>
                      <a:cubicBezTo>
                        <a:pt x="38" y="966"/>
                        <a:pt x="38" y="966"/>
                        <a:pt x="38" y="966"/>
                      </a:cubicBezTo>
                      <a:cubicBezTo>
                        <a:pt x="19" y="970"/>
                        <a:pt x="3" y="989"/>
                        <a:pt x="2" y="1008"/>
                      </a:cubicBezTo>
                      <a:cubicBezTo>
                        <a:pt x="2" y="1008"/>
                        <a:pt x="0" y="1033"/>
                        <a:pt x="0" y="1064"/>
                      </a:cubicBezTo>
                      <a:cubicBezTo>
                        <a:pt x="0" y="1081"/>
                        <a:pt x="0" y="1081"/>
                        <a:pt x="0" y="1081"/>
                      </a:cubicBezTo>
                      <a:cubicBezTo>
                        <a:pt x="0" y="1100"/>
                        <a:pt x="16" y="1119"/>
                        <a:pt x="35" y="1124"/>
                      </a:cubicBezTo>
                      <a:cubicBezTo>
                        <a:pt x="227" y="1173"/>
                        <a:pt x="227" y="1173"/>
                        <a:pt x="227" y="1173"/>
                      </a:cubicBezTo>
                      <a:cubicBezTo>
                        <a:pt x="246" y="1178"/>
                        <a:pt x="264" y="1197"/>
                        <a:pt x="268" y="1216"/>
                      </a:cubicBezTo>
                      <a:cubicBezTo>
                        <a:pt x="282" y="1279"/>
                        <a:pt x="282" y="1279"/>
                        <a:pt x="282" y="1279"/>
                      </a:cubicBezTo>
                      <a:cubicBezTo>
                        <a:pt x="287" y="1298"/>
                        <a:pt x="279" y="1323"/>
                        <a:pt x="265" y="1335"/>
                      </a:cubicBezTo>
                      <a:cubicBezTo>
                        <a:pt x="112" y="1461"/>
                        <a:pt x="112" y="1461"/>
                        <a:pt x="112" y="1461"/>
                      </a:cubicBezTo>
                      <a:cubicBezTo>
                        <a:pt x="98" y="1473"/>
                        <a:pt x="92" y="1497"/>
                        <a:pt x="100" y="1515"/>
                      </a:cubicBezTo>
                      <a:cubicBezTo>
                        <a:pt x="134" y="1581"/>
                        <a:pt x="134" y="1581"/>
                        <a:pt x="134" y="1581"/>
                      </a:cubicBezTo>
                      <a:cubicBezTo>
                        <a:pt x="143" y="1597"/>
                        <a:pt x="166" y="1608"/>
                        <a:pt x="185" y="1603"/>
                      </a:cubicBezTo>
                      <a:cubicBezTo>
                        <a:pt x="379" y="1557"/>
                        <a:pt x="379" y="1557"/>
                        <a:pt x="379" y="1557"/>
                      </a:cubicBezTo>
                      <a:cubicBezTo>
                        <a:pt x="398" y="1553"/>
                        <a:pt x="423" y="1561"/>
                        <a:pt x="435" y="1576"/>
                      </a:cubicBezTo>
                      <a:cubicBezTo>
                        <a:pt x="474" y="1621"/>
                        <a:pt x="474" y="1621"/>
                        <a:pt x="474" y="1621"/>
                      </a:cubicBezTo>
                      <a:cubicBezTo>
                        <a:pt x="488" y="1635"/>
                        <a:pt x="492" y="1661"/>
                        <a:pt x="485" y="1678"/>
                      </a:cubicBezTo>
                      <a:cubicBezTo>
                        <a:pt x="409" y="1860"/>
                        <a:pt x="409" y="1860"/>
                        <a:pt x="409" y="1860"/>
                      </a:cubicBezTo>
                      <a:cubicBezTo>
                        <a:pt x="401" y="1878"/>
                        <a:pt x="408" y="1902"/>
                        <a:pt x="423" y="1913"/>
                      </a:cubicBezTo>
                      <a:cubicBezTo>
                        <a:pt x="486" y="1958"/>
                        <a:pt x="486" y="1958"/>
                        <a:pt x="486" y="1958"/>
                      </a:cubicBezTo>
                      <a:cubicBezTo>
                        <a:pt x="502" y="1968"/>
                        <a:pt x="528" y="1966"/>
                        <a:pt x="542" y="1954"/>
                      </a:cubicBezTo>
                      <a:cubicBezTo>
                        <a:pt x="693" y="1822"/>
                        <a:pt x="693" y="1822"/>
                        <a:pt x="693" y="1822"/>
                      </a:cubicBezTo>
                      <a:cubicBezTo>
                        <a:pt x="707" y="1810"/>
                        <a:pt x="734" y="1805"/>
                        <a:pt x="751" y="1813"/>
                      </a:cubicBezTo>
                      <a:cubicBezTo>
                        <a:pt x="800" y="1832"/>
                        <a:pt x="800" y="1832"/>
                        <a:pt x="800" y="1832"/>
                      </a:cubicBezTo>
                      <a:cubicBezTo>
                        <a:pt x="819" y="1838"/>
                        <a:pt x="835" y="1858"/>
                        <a:pt x="836" y="1878"/>
                      </a:cubicBezTo>
                      <a:cubicBezTo>
                        <a:pt x="853" y="2074"/>
                        <a:pt x="853" y="2074"/>
                        <a:pt x="853" y="2074"/>
                      </a:cubicBezTo>
                      <a:cubicBezTo>
                        <a:pt x="855" y="2093"/>
                        <a:pt x="872" y="2111"/>
                        <a:pt x="891" y="2114"/>
                      </a:cubicBezTo>
                      <a:cubicBezTo>
                        <a:pt x="971" y="2124"/>
                        <a:pt x="971" y="2124"/>
                        <a:pt x="971" y="2124"/>
                      </a:cubicBezTo>
                      <a:cubicBezTo>
                        <a:pt x="990" y="2126"/>
                        <a:pt x="1012" y="2113"/>
                        <a:pt x="1019" y="2095"/>
                      </a:cubicBezTo>
                      <a:cubicBezTo>
                        <a:pt x="1091" y="1908"/>
                        <a:pt x="1091" y="1908"/>
                        <a:pt x="1091" y="1908"/>
                      </a:cubicBezTo>
                      <a:cubicBezTo>
                        <a:pt x="1098" y="1890"/>
                        <a:pt x="1120" y="1874"/>
                        <a:pt x="1139" y="1872"/>
                      </a:cubicBezTo>
                      <a:cubicBezTo>
                        <a:pt x="1183" y="1867"/>
                        <a:pt x="1183" y="1867"/>
                        <a:pt x="1183" y="1867"/>
                      </a:cubicBezTo>
                      <a:cubicBezTo>
                        <a:pt x="1202" y="1864"/>
                        <a:pt x="1226" y="1875"/>
                        <a:pt x="1236" y="1891"/>
                      </a:cubicBezTo>
                      <a:cubicBezTo>
                        <a:pt x="1343" y="2057"/>
                        <a:pt x="1343" y="2057"/>
                        <a:pt x="1343" y="2057"/>
                      </a:cubicBezTo>
                      <a:cubicBezTo>
                        <a:pt x="1353" y="2074"/>
                        <a:pt x="1376" y="2082"/>
                        <a:pt x="1395" y="2076"/>
                      </a:cubicBezTo>
                      <a:cubicBezTo>
                        <a:pt x="1474" y="2047"/>
                        <a:pt x="1474" y="2047"/>
                        <a:pt x="1474" y="2047"/>
                      </a:cubicBezTo>
                      <a:cubicBezTo>
                        <a:pt x="1492" y="2039"/>
                        <a:pt x="1505" y="2018"/>
                        <a:pt x="1502" y="1999"/>
                      </a:cubicBezTo>
                      <a:cubicBezTo>
                        <a:pt x="1480" y="1799"/>
                        <a:pt x="1480" y="1799"/>
                        <a:pt x="1480" y="1799"/>
                      </a:cubicBezTo>
                      <a:cubicBezTo>
                        <a:pt x="1478" y="1780"/>
                        <a:pt x="1489" y="1756"/>
                        <a:pt x="1506" y="1746"/>
                      </a:cubicBezTo>
                      <a:cubicBezTo>
                        <a:pt x="1537" y="1725"/>
                        <a:pt x="1537" y="1725"/>
                        <a:pt x="1537" y="1725"/>
                      </a:cubicBezTo>
                      <a:cubicBezTo>
                        <a:pt x="1552" y="1713"/>
                        <a:pt x="1578" y="1712"/>
                        <a:pt x="1595" y="1721"/>
                      </a:cubicBezTo>
                      <a:cubicBezTo>
                        <a:pt x="1767" y="1819"/>
                        <a:pt x="1767" y="1819"/>
                        <a:pt x="1767" y="1819"/>
                      </a:cubicBezTo>
                      <a:cubicBezTo>
                        <a:pt x="1784" y="1829"/>
                        <a:pt x="1808" y="1826"/>
                        <a:pt x="1822" y="1812"/>
                      </a:cubicBezTo>
                      <a:cubicBezTo>
                        <a:pt x="1881" y="1747"/>
                        <a:pt x="1881" y="1747"/>
                        <a:pt x="1881" y="1747"/>
                      </a:cubicBezTo>
                      <a:cubicBezTo>
                        <a:pt x="1893" y="1732"/>
                        <a:pt x="1894" y="1707"/>
                        <a:pt x="1884" y="1692"/>
                      </a:cubicBezTo>
                      <a:cubicBezTo>
                        <a:pt x="1772" y="1526"/>
                        <a:pt x="1772" y="1526"/>
                        <a:pt x="1772" y="1526"/>
                      </a:cubicBezTo>
                      <a:cubicBezTo>
                        <a:pt x="1761" y="1510"/>
                        <a:pt x="1760" y="1484"/>
                        <a:pt x="1769" y="1468"/>
                      </a:cubicBezTo>
                      <a:cubicBezTo>
                        <a:pt x="1779" y="1451"/>
                        <a:pt x="1817" y="1407"/>
                        <a:pt x="1836" y="1408"/>
                      </a:cubicBezTo>
                      <a:cubicBezTo>
                        <a:pt x="2035" y="1415"/>
                        <a:pt x="2035" y="1415"/>
                        <a:pt x="2035" y="1415"/>
                      </a:cubicBezTo>
                      <a:cubicBezTo>
                        <a:pt x="2054" y="1415"/>
                        <a:pt x="2075" y="1401"/>
                        <a:pt x="2081" y="1382"/>
                      </a:cubicBezTo>
                      <a:cubicBezTo>
                        <a:pt x="2103" y="1297"/>
                        <a:pt x="2103" y="1297"/>
                        <a:pt x="2103" y="1297"/>
                      </a:cubicBezTo>
                      <a:cubicBezTo>
                        <a:pt x="2108" y="1278"/>
                        <a:pt x="2097" y="1256"/>
                        <a:pt x="2080" y="1246"/>
                      </a:cubicBezTo>
                      <a:cubicBezTo>
                        <a:pt x="1905" y="1152"/>
                        <a:pt x="1905" y="1152"/>
                        <a:pt x="1905" y="1152"/>
                      </a:cubicBezTo>
                      <a:cubicBezTo>
                        <a:pt x="1888" y="1143"/>
                        <a:pt x="1875" y="1120"/>
                        <a:pt x="1876" y="1101"/>
                      </a:cubicBezTo>
                      <a:cubicBezTo>
                        <a:pt x="1876" y="1101"/>
                        <a:pt x="1877" y="1088"/>
                        <a:pt x="1877" y="1064"/>
                      </a:cubicBezTo>
                      <a:close/>
                      <a:moveTo>
                        <a:pt x="1060" y="1444"/>
                      </a:moveTo>
                      <a:cubicBezTo>
                        <a:pt x="849" y="1444"/>
                        <a:pt x="679" y="1274"/>
                        <a:pt x="679" y="1063"/>
                      </a:cubicBezTo>
                      <a:cubicBezTo>
                        <a:pt x="679" y="853"/>
                        <a:pt x="849" y="682"/>
                        <a:pt x="1060" y="682"/>
                      </a:cubicBezTo>
                      <a:cubicBezTo>
                        <a:pt x="1270" y="682"/>
                        <a:pt x="1441" y="853"/>
                        <a:pt x="1441" y="1063"/>
                      </a:cubicBezTo>
                      <a:cubicBezTo>
                        <a:pt x="1441" y="1274"/>
                        <a:pt x="1270" y="1444"/>
                        <a:pt x="1060" y="144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Freeform 9">
                <a:extLst>
                  <a:ext uri="{FF2B5EF4-FFF2-40B4-BE49-F238E27FC236}">
                    <a16:creationId xmlns:a16="http://schemas.microsoft.com/office/drawing/2014/main" id="{D04746C7-4212-AFD5-CEBE-9040D7C09DBF}"/>
                  </a:ext>
                </a:extLst>
              </p:cNvPr>
              <p:cNvSpPr>
                <a:spLocks/>
              </p:cNvSpPr>
              <p:nvPr/>
            </p:nvSpPr>
            <p:spPr bwMode="auto">
              <a:xfrm rot="1150170">
                <a:off x="6763385" y="1770077"/>
                <a:ext cx="1150947" cy="1189156"/>
              </a:xfrm>
              <a:custGeom>
                <a:avLst/>
                <a:gdLst>
                  <a:gd name="T0" fmla="*/ 1339 w 1393"/>
                  <a:gd name="T1" fmla="*/ 446 h 1438"/>
                  <a:gd name="T2" fmla="*/ 1121 w 1393"/>
                  <a:gd name="T3" fmla="*/ 455 h 1438"/>
                  <a:gd name="T4" fmla="*/ 1074 w 1393"/>
                  <a:gd name="T5" fmla="*/ 358 h 1438"/>
                  <a:gd name="T6" fmla="*/ 1146 w 1393"/>
                  <a:gd name="T7" fmla="*/ 158 h 1438"/>
                  <a:gd name="T8" fmla="*/ 1056 w 1393"/>
                  <a:gd name="T9" fmla="*/ 121 h 1438"/>
                  <a:gd name="T10" fmla="*/ 885 w 1393"/>
                  <a:gd name="T11" fmla="*/ 256 h 1438"/>
                  <a:gd name="T12" fmla="*/ 790 w 1393"/>
                  <a:gd name="T13" fmla="*/ 205 h 1438"/>
                  <a:gd name="T14" fmla="*/ 731 w 1393"/>
                  <a:gd name="T15" fmla="*/ 0 h 1438"/>
                  <a:gd name="T16" fmla="*/ 662 w 1393"/>
                  <a:gd name="T17" fmla="*/ 0 h 1438"/>
                  <a:gd name="T18" fmla="*/ 603 w 1393"/>
                  <a:gd name="T19" fmla="*/ 205 h 1438"/>
                  <a:gd name="T20" fmla="*/ 508 w 1393"/>
                  <a:gd name="T21" fmla="*/ 256 h 1438"/>
                  <a:gd name="T22" fmla="*/ 337 w 1393"/>
                  <a:gd name="T23" fmla="*/ 121 h 1438"/>
                  <a:gd name="T24" fmla="*/ 247 w 1393"/>
                  <a:gd name="T25" fmla="*/ 158 h 1438"/>
                  <a:gd name="T26" fmla="*/ 319 w 1393"/>
                  <a:gd name="T27" fmla="*/ 358 h 1438"/>
                  <a:gd name="T28" fmla="*/ 272 w 1393"/>
                  <a:gd name="T29" fmla="*/ 455 h 1438"/>
                  <a:gd name="T30" fmla="*/ 55 w 1393"/>
                  <a:gd name="T31" fmla="*/ 446 h 1438"/>
                  <a:gd name="T32" fmla="*/ 3 w 1393"/>
                  <a:gd name="T33" fmla="*/ 529 h 1438"/>
                  <a:gd name="T34" fmla="*/ 179 w 1393"/>
                  <a:gd name="T35" fmla="*/ 649 h 1438"/>
                  <a:gd name="T36" fmla="*/ 196 w 1393"/>
                  <a:gd name="T37" fmla="*/ 719 h 1438"/>
                  <a:gd name="T38" fmla="*/ 179 w 1393"/>
                  <a:gd name="T39" fmla="*/ 789 h 1438"/>
                  <a:gd name="T40" fmla="*/ 3 w 1393"/>
                  <a:gd name="T41" fmla="*/ 908 h 1438"/>
                  <a:gd name="T42" fmla="*/ 55 w 1393"/>
                  <a:gd name="T43" fmla="*/ 991 h 1438"/>
                  <a:gd name="T44" fmla="*/ 272 w 1393"/>
                  <a:gd name="T45" fmla="*/ 982 h 1438"/>
                  <a:gd name="T46" fmla="*/ 319 w 1393"/>
                  <a:gd name="T47" fmla="*/ 1079 h 1438"/>
                  <a:gd name="T48" fmla="*/ 247 w 1393"/>
                  <a:gd name="T49" fmla="*/ 1280 h 1438"/>
                  <a:gd name="T50" fmla="*/ 337 w 1393"/>
                  <a:gd name="T51" fmla="*/ 1317 h 1438"/>
                  <a:gd name="T52" fmla="*/ 508 w 1393"/>
                  <a:gd name="T53" fmla="*/ 1182 h 1438"/>
                  <a:gd name="T54" fmla="*/ 603 w 1393"/>
                  <a:gd name="T55" fmla="*/ 1232 h 1438"/>
                  <a:gd name="T56" fmla="*/ 662 w 1393"/>
                  <a:gd name="T57" fmla="*/ 1437 h 1438"/>
                  <a:gd name="T58" fmla="*/ 731 w 1393"/>
                  <a:gd name="T59" fmla="*/ 1437 h 1438"/>
                  <a:gd name="T60" fmla="*/ 790 w 1393"/>
                  <a:gd name="T61" fmla="*/ 1232 h 1438"/>
                  <a:gd name="T62" fmla="*/ 885 w 1393"/>
                  <a:gd name="T63" fmla="*/ 1182 h 1438"/>
                  <a:gd name="T64" fmla="*/ 1056 w 1393"/>
                  <a:gd name="T65" fmla="*/ 1317 h 1438"/>
                  <a:gd name="T66" fmla="*/ 1146 w 1393"/>
                  <a:gd name="T67" fmla="*/ 1280 h 1438"/>
                  <a:gd name="T68" fmla="*/ 1074 w 1393"/>
                  <a:gd name="T69" fmla="*/ 1079 h 1438"/>
                  <a:gd name="T70" fmla="*/ 1121 w 1393"/>
                  <a:gd name="T71" fmla="*/ 982 h 1438"/>
                  <a:gd name="T72" fmla="*/ 1339 w 1393"/>
                  <a:gd name="T73" fmla="*/ 991 h 1438"/>
                  <a:gd name="T74" fmla="*/ 1390 w 1393"/>
                  <a:gd name="T75" fmla="*/ 908 h 1438"/>
                  <a:gd name="T76" fmla="*/ 1214 w 1393"/>
                  <a:gd name="T77" fmla="*/ 789 h 1438"/>
                  <a:gd name="T78" fmla="*/ 1197 w 1393"/>
                  <a:gd name="T79" fmla="*/ 719 h 1438"/>
                  <a:gd name="T80" fmla="*/ 1214 w 1393"/>
                  <a:gd name="T81" fmla="*/ 649 h 1438"/>
                  <a:gd name="T82" fmla="*/ 1390 w 1393"/>
                  <a:gd name="T83" fmla="*/ 529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3" h="1438">
                    <a:moveTo>
                      <a:pt x="1369" y="464"/>
                    </a:moveTo>
                    <a:cubicBezTo>
                      <a:pt x="1365" y="453"/>
                      <a:pt x="1351" y="445"/>
                      <a:pt x="1339" y="446"/>
                    </a:cubicBezTo>
                    <a:cubicBezTo>
                      <a:pt x="1156" y="471"/>
                      <a:pt x="1156" y="471"/>
                      <a:pt x="1156" y="471"/>
                    </a:cubicBezTo>
                    <a:cubicBezTo>
                      <a:pt x="1144" y="473"/>
                      <a:pt x="1128" y="466"/>
                      <a:pt x="1121" y="455"/>
                    </a:cubicBezTo>
                    <a:cubicBezTo>
                      <a:pt x="1079" y="396"/>
                      <a:pt x="1079" y="396"/>
                      <a:pt x="1079" y="396"/>
                    </a:cubicBezTo>
                    <a:cubicBezTo>
                      <a:pt x="1071" y="387"/>
                      <a:pt x="1069" y="370"/>
                      <a:pt x="1074" y="358"/>
                    </a:cubicBezTo>
                    <a:cubicBezTo>
                      <a:pt x="1154" y="193"/>
                      <a:pt x="1154" y="193"/>
                      <a:pt x="1154" y="193"/>
                    </a:cubicBezTo>
                    <a:cubicBezTo>
                      <a:pt x="1160" y="181"/>
                      <a:pt x="1156" y="166"/>
                      <a:pt x="1146" y="158"/>
                    </a:cubicBezTo>
                    <a:cubicBezTo>
                      <a:pt x="1091" y="118"/>
                      <a:pt x="1091" y="118"/>
                      <a:pt x="1091" y="118"/>
                    </a:cubicBezTo>
                    <a:cubicBezTo>
                      <a:pt x="1081" y="111"/>
                      <a:pt x="1065" y="112"/>
                      <a:pt x="1056" y="121"/>
                    </a:cubicBezTo>
                    <a:cubicBezTo>
                      <a:pt x="923" y="248"/>
                      <a:pt x="923" y="248"/>
                      <a:pt x="923" y="248"/>
                    </a:cubicBezTo>
                    <a:cubicBezTo>
                      <a:pt x="914" y="257"/>
                      <a:pt x="897" y="260"/>
                      <a:pt x="885" y="256"/>
                    </a:cubicBezTo>
                    <a:cubicBezTo>
                      <a:pt x="816" y="233"/>
                      <a:pt x="816" y="233"/>
                      <a:pt x="816" y="233"/>
                    </a:cubicBezTo>
                    <a:cubicBezTo>
                      <a:pt x="804" y="230"/>
                      <a:pt x="792" y="218"/>
                      <a:pt x="790" y="205"/>
                    </a:cubicBezTo>
                    <a:cubicBezTo>
                      <a:pt x="757" y="24"/>
                      <a:pt x="757" y="24"/>
                      <a:pt x="757" y="24"/>
                    </a:cubicBezTo>
                    <a:cubicBezTo>
                      <a:pt x="755" y="12"/>
                      <a:pt x="743" y="1"/>
                      <a:pt x="731" y="0"/>
                    </a:cubicBezTo>
                    <a:cubicBezTo>
                      <a:pt x="731" y="0"/>
                      <a:pt x="716" y="0"/>
                      <a:pt x="697" y="0"/>
                    </a:cubicBezTo>
                    <a:cubicBezTo>
                      <a:pt x="677" y="0"/>
                      <a:pt x="662" y="0"/>
                      <a:pt x="662" y="0"/>
                    </a:cubicBezTo>
                    <a:cubicBezTo>
                      <a:pt x="650" y="1"/>
                      <a:pt x="638" y="12"/>
                      <a:pt x="636" y="24"/>
                    </a:cubicBezTo>
                    <a:cubicBezTo>
                      <a:pt x="603" y="205"/>
                      <a:pt x="603" y="205"/>
                      <a:pt x="603" y="205"/>
                    </a:cubicBezTo>
                    <a:cubicBezTo>
                      <a:pt x="601" y="218"/>
                      <a:pt x="589" y="230"/>
                      <a:pt x="577" y="233"/>
                    </a:cubicBezTo>
                    <a:cubicBezTo>
                      <a:pt x="508" y="256"/>
                      <a:pt x="508" y="256"/>
                      <a:pt x="508" y="256"/>
                    </a:cubicBezTo>
                    <a:cubicBezTo>
                      <a:pt x="496" y="260"/>
                      <a:pt x="479" y="257"/>
                      <a:pt x="470" y="248"/>
                    </a:cubicBezTo>
                    <a:cubicBezTo>
                      <a:pt x="337" y="121"/>
                      <a:pt x="337" y="121"/>
                      <a:pt x="337" y="121"/>
                    </a:cubicBezTo>
                    <a:cubicBezTo>
                      <a:pt x="328" y="112"/>
                      <a:pt x="313" y="111"/>
                      <a:pt x="302" y="118"/>
                    </a:cubicBezTo>
                    <a:cubicBezTo>
                      <a:pt x="247" y="158"/>
                      <a:pt x="247" y="158"/>
                      <a:pt x="247" y="158"/>
                    </a:cubicBezTo>
                    <a:cubicBezTo>
                      <a:pt x="237" y="166"/>
                      <a:pt x="234" y="181"/>
                      <a:pt x="239" y="193"/>
                    </a:cubicBezTo>
                    <a:cubicBezTo>
                      <a:pt x="319" y="358"/>
                      <a:pt x="319" y="358"/>
                      <a:pt x="319" y="358"/>
                    </a:cubicBezTo>
                    <a:cubicBezTo>
                      <a:pt x="325" y="370"/>
                      <a:pt x="323" y="387"/>
                      <a:pt x="315" y="396"/>
                    </a:cubicBezTo>
                    <a:cubicBezTo>
                      <a:pt x="272" y="455"/>
                      <a:pt x="272" y="455"/>
                      <a:pt x="272" y="455"/>
                    </a:cubicBezTo>
                    <a:cubicBezTo>
                      <a:pt x="265" y="466"/>
                      <a:pt x="250" y="473"/>
                      <a:pt x="237" y="471"/>
                    </a:cubicBezTo>
                    <a:cubicBezTo>
                      <a:pt x="55" y="446"/>
                      <a:pt x="55" y="446"/>
                      <a:pt x="55" y="446"/>
                    </a:cubicBezTo>
                    <a:cubicBezTo>
                      <a:pt x="42" y="445"/>
                      <a:pt x="29" y="453"/>
                      <a:pt x="24" y="464"/>
                    </a:cubicBezTo>
                    <a:cubicBezTo>
                      <a:pt x="3" y="529"/>
                      <a:pt x="3" y="529"/>
                      <a:pt x="3" y="529"/>
                    </a:cubicBezTo>
                    <a:cubicBezTo>
                      <a:pt x="0" y="541"/>
                      <a:pt x="6" y="556"/>
                      <a:pt x="17" y="562"/>
                    </a:cubicBezTo>
                    <a:cubicBezTo>
                      <a:pt x="179" y="649"/>
                      <a:pt x="179" y="649"/>
                      <a:pt x="179" y="649"/>
                    </a:cubicBezTo>
                    <a:cubicBezTo>
                      <a:pt x="190" y="655"/>
                      <a:pt x="199" y="670"/>
                      <a:pt x="197" y="682"/>
                    </a:cubicBezTo>
                    <a:cubicBezTo>
                      <a:pt x="197" y="682"/>
                      <a:pt x="196" y="699"/>
                      <a:pt x="196" y="719"/>
                    </a:cubicBezTo>
                    <a:cubicBezTo>
                      <a:pt x="196" y="739"/>
                      <a:pt x="197" y="755"/>
                      <a:pt x="197" y="755"/>
                    </a:cubicBezTo>
                    <a:cubicBezTo>
                      <a:pt x="199" y="768"/>
                      <a:pt x="190" y="783"/>
                      <a:pt x="179" y="789"/>
                    </a:cubicBezTo>
                    <a:cubicBezTo>
                      <a:pt x="17" y="876"/>
                      <a:pt x="17" y="876"/>
                      <a:pt x="17" y="876"/>
                    </a:cubicBezTo>
                    <a:cubicBezTo>
                      <a:pt x="6" y="882"/>
                      <a:pt x="0" y="896"/>
                      <a:pt x="3" y="908"/>
                    </a:cubicBezTo>
                    <a:cubicBezTo>
                      <a:pt x="24" y="973"/>
                      <a:pt x="24" y="973"/>
                      <a:pt x="24" y="973"/>
                    </a:cubicBezTo>
                    <a:cubicBezTo>
                      <a:pt x="29" y="985"/>
                      <a:pt x="42" y="993"/>
                      <a:pt x="55" y="991"/>
                    </a:cubicBezTo>
                    <a:cubicBezTo>
                      <a:pt x="237" y="966"/>
                      <a:pt x="237" y="966"/>
                      <a:pt x="237" y="966"/>
                    </a:cubicBezTo>
                    <a:cubicBezTo>
                      <a:pt x="250" y="965"/>
                      <a:pt x="265" y="972"/>
                      <a:pt x="272" y="982"/>
                    </a:cubicBezTo>
                    <a:cubicBezTo>
                      <a:pt x="315" y="1041"/>
                      <a:pt x="315" y="1041"/>
                      <a:pt x="315" y="1041"/>
                    </a:cubicBezTo>
                    <a:cubicBezTo>
                      <a:pt x="323" y="1051"/>
                      <a:pt x="325" y="1068"/>
                      <a:pt x="319" y="1079"/>
                    </a:cubicBezTo>
                    <a:cubicBezTo>
                      <a:pt x="239" y="1245"/>
                      <a:pt x="239" y="1245"/>
                      <a:pt x="239" y="1245"/>
                    </a:cubicBezTo>
                    <a:cubicBezTo>
                      <a:pt x="234" y="1256"/>
                      <a:pt x="237" y="1272"/>
                      <a:pt x="247" y="1280"/>
                    </a:cubicBezTo>
                    <a:cubicBezTo>
                      <a:pt x="302" y="1320"/>
                      <a:pt x="302" y="1320"/>
                      <a:pt x="302" y="1320"/>
                    </a:cubicBezTo>
                    <a:cubicBezTo>
                      <a:pt x="313" y="1327"/>
                      <a:pt x="328" y="1325"/>
                      <a:pt x="337" y="1317"/>
                    </a:cubicBezTo>
                    <a:cubicBezTo>
                      <a:pt x="470" y="1189"/>
                      <a:pt x="470" y="1189"/>
                      <a:pt x="470" y="1189"/>
                    </a:cubicBezTo>
                    <a:cubicBezTo>
                      <a:pt x="479" y="1180"/>
                      <a:pt x="496" y="1177"/>
                      <a:pt x="508" y="1182"/>
                    </a:cubicBezTo>
                    <a:cubicBezTo>
                      <a:pt x="577" y="1204"/>
                      <a:pt x="577" y="1204"/>
                      <a:pt x="577" y="1204"/>
                    </a:cubicBezTo>
                    <a:cubicBezTo>
                      <a:pt x="589" y="1207"/>
                      <a:pt x="601" y="1220"/>
                      <a:pt x="603" y="1232"/>
                    </a:cubicBezTo>
                    <a:cubicBezTo>
                      <a:pt x="636" y="1414"/>
                      <a:pt x="636" y="1414"/>
                      <a:pt x="636" y="1414"/>
                    </a:cubicBezTo>
                    <a:cubicBezTo>
                      <a:pt x="638" y="1426"/>
                      <a:pt x="650" y="1436"/>
                      <a:pt x="662" y="1437"/>
                    </a:cubicBezTo>
                    <a:cubicBezTo>
                      <a:pt x="662" y="1437"/>
                      <a:pt x="677" y="1438"/>
                      <a:pt x="697" y="1438"/>
                    </a:cubicBezTo>
                    <a:cubicBezTo>
                      <a:pt x="716" y="1438"/>
                      <a:pt x="731" y="1437"/>
                      <a:pt x="731" y="1437"/>
                    </a:cubicBezTo>
                    <a:cubicBezTo>
                      <a:pt x="743" y="1436"/>
                      <a:pt x="755" y="1426"/>
                      <a:pt x="757" y="1414"/>
                    </a:cubicBezTo>
                    <a:cubicBezTo>
                      <a:pt x="790" y="1232"/>
                      <a:pt x="790" y="1232"/>
                      <a:pt x="790" y="1232"/>
                    </a:cubicBezTo>
                    <a:cubicBezTo>
                      <a:pt x="792" y="1220"/>
                      <a:pt x="804" y="1207"/>
                      <a:pt x="816" y="1204"/>
                    </a:cubicBezTo>
                    <a:cubicBezTo>
                      <a:pt x="885" y="1182"/>
                      <a:pt x="885" y="1182"/>
                      <a:pt x="885" y="1182"/>
                    </a:cubicBezTo>
                    <a:cubicBezTo>
                      <a:pt x="897" y="1177"/>
                      <a:pt x="914" y="1180"/>
                      <a:pt x="923" y="1189"/>
                    </a:cubicBezTo>
                    <a:cubicBezTo>
                      <a:pt x="1056" y="1317"/>
                      <a:pt x="1056" y="1317"/>
                      <a:pt x="1056" y="1317"/>
                    </a:cubicBezTo>
                    <a:cubicBezTo>
                      <a:pt x="1065" y="1325"/>
                      <a:pt x="1081" y="1327"/>
                      <a:pt x="1091" y="1320"/>
                    </a:cubicBezTo>
                    <a:cubicBezTo>
                      <a:pt x="1146" y="1280"/>
                      <a:pt x="1146" y="1280"/>
                      <a:pt x="1146" y="1280"/>
                    </a:cubicBezTo>
                    <a:cubicBezTo>
                      <a:pt x="1156" y="1272"/>
                      <a:pt x="1160" y="1256"/>
                      <a:pt x="1154" y="1245"/>
                    </a:cubicBezTo>
                    <a:cubicBezTo>
                      <a:pt x="1074" y="1079"/>
                      <a:pt x="1074" y="1079"/>
                      <a:pt x="1074" y="1079"/>
                    </a:cubicBezTo>
                    <a:cubicBezTo>
                      <a:pt x="1069" y="1068"/>
                      <a:pt x="1071" y="1051"/>
                      <a:pt x="1079" y="1041"/>
                    </a:cubicBezTo>
                    <a:cubicBezTo>
                      <a:pt x="1121" y="982"/>
                      <a:pt x="1121" y="982"/>
                      <a:pt x="1121" y="982"/>
                    </a:cubicBezTo>
                    <a:cubicBezTo>
                      <a:pt x="1128" y="972"/>
                      <a:pt x="1144" y="965"/>
                      <a:pt x="1156" y="966"/>
                    </a:cubicBezTo>
                    <a:cubicBezTo>
                      <a:pt x="1339" y="991"/>
                      <a:pt x="1339" y="991"/>
                      <a:pt x="1339" y="991"/>
                    </a:cubicBezTo>
                    <a:cubicBezTo>
                      <a:pt x="1351" y="993"/>
                      <a:pt x="1365" y="985"/>
                      <a:pt x="1369" y="973"/>
                    </a:cubicBezTo>
                    <a:cubicBezTo>
                      <a:pt x="1390" y="908"/>
                      <a:pt x="1390" y="908"/>
                      <a:pt x="1390" y="908"/>
                    </a:cubicBezTo>
                    <a:cubicBezTo>
                      <a:pt x="1393" y="896"/>
                      <a:pt x="1387" y="882"/>
                      <a:pt x="1376" y="876"/>
                    </a:cubicBezTo>
                    <a:cubicBezTo>
                      <a:pt x="1214" y="789"/>
                      <a:pt x="1214" y="789"/>
                      <a:pt x="1214" y="789"/>
                    </a:cubicBezTo>
                    <a:cubicBezTo>
                      <a:pt x="1203" y="783"/>
                      <a:pt x="1195" y="768"/>
                      <a:pt x="1196" y="755"/>
                    </a:cubicBezTo>
                    <a:cubicBezTo>
                      <a:pt x="1196" y="755"/>
                      <a:pt x="1197" y="739"/>
                      <a:pt x="1197" y="719"/>
                    </a:cubicBezTo>
                    <a:cubicBezTo>
                      <a:pt x="1197" y="699"/>
                      <a:pt x="1196" y="682"/>
                      <a:pt x="1196" y="682"/>
                    </a:cubicBezTo>
                    <a:cubicBezTo>
                      <a:pt x="1195" y="670"/>
                      <a:pt x="1203" y="655"/>
                      <a:pt x="1214" y="649"/>
                    </a:cubicBezTo>
                    <a:cubicBezTo>
                      <a:pt x="1376" y="562"/>
                      <a:pt x="1376" y="562"/>
                      <a:pt x="1376" y="562"/>
                    </a:cubicBezTo>
                    <a:cubicBezTo>
                      <a:pt x="1387" y="556"/>
                      <a:pt x="1393" y="541"/>
                      <a:pt x="1390" y="529"/>
                    </a:cubicBezTo>
                    <a:lnTo>
                      <a:pt x="1369" y="46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0" name="Group 9">
                <a:extLst>
                  <a:ext uri="{FF2B5EF4-FFF2-40B4-BE49-F238E27FC236}">
                    <a16:creationId xmlns:a16="http://schemas.microsoft.com/office/drawing/2014/main" id="{A65DB208-CEBB-C03A-33FB-E21FA3A6C055}"/>
                  </a:ext>
                </a:extLst>
              </p:cNvPr>
              <p:cNvGrpSpPr/>
              <p:nvPr/>
            </p:nvGrpSpPr>
            <p:grpSpPr>
              <a:xfrm>
                <a:off x="7867305" y="1742490"/>
                <a:ext cx="1150947" cy="1189936"/>
                <a:chOff x="7886376" y="1777404"/>
                <a:chExt cx="1238703" cy="1280665"/>
              </a:xfrm>
            </p:grpSpPr>
            <p:sp>
              <p:nvSpPr>
                <p:cNvPr id="23" name="Owal 23">
                  <a:extLst>
                    <a:ext uri="{FF2B5EF4-FFF2-40B4-BE49-F238E27FC236}">
                      <a16:creationId xmlns:a16="http://schemas.microsoft.com/office/drawing/2014/main" id="{BD79174C-CE0C-A17E-9B98-D1CC97E0B097}"/>
                    </a:ext>
                  </a:extLst>
                </p:cNvPr>
                <p:cNvSpPr/>
                <p:nvPr/>
              </p:nvSpPr>
              <p:spPr>
                <a:xfrm>
                  <a:off x="8214146" y="2119314"/>
                  <a:ext cx="583163" cy="583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10">
                  <a:extLst>
                    <a:ext uri="{FF2B5EF4-FFF2-40B4-BE49-F238E27FC236}">
                      <a16:creationId xmlns:a16="http://schemas.microsoft.com/office/drawing/2014/main" id="{5E6D4D1F-99AC-6A85-7458-FA75D8AAA481}"/>
                    </a:ext>
                  </a:extLst>
                </p:cNvPr>
                <p:cNvSpPr>
                  <a:spLocks noEditPoints="1"/>
                </p:cNvSpPr>
                <p:nvPr/>
              </p:nvSpPr>
              <p:spPr bwMode="auto">
                <a:xfrm rot="1962682">
                  <a:off x="7886376" y="1777404"/>
                  <a:ext cx="1238703" cy="1280665"/>
                </a:xfrm>
                <a:custGeom>
                  <a:avLst/>
                  <a:gdLst>
                    <a:gd name="T0" fmla="*/ 1214 w 1393"/>
                    <a:gd name="T1" fmla="*/ 789 h 1439"/>
                    <a:gd name="T2" fmla="*/ 1197 w 1393"/>
                    <a:gd name="T3" fmla="*/ 719 h 1439"/>
                    <a:gd name="T4" fmla="*/ 1214 w 1393"/>
                    <a:gd name="T5" fmla="*/ 650 h 1439"/>
                    <a:gd name="T6" fmla="*/ 1390 w 1393"/>
                    <a:gd name="T7" fmla="*/ 530 h 1439"/>
                    <a:gd name="T8" fmla="*/ 1338 w 1393"/>
                    <a:gd name="T9" fmla="*/ 447 h 1439"/>
                    <a:gd name="T10" fmla="*/ 1121 w 1393"/>
                    <a:gd name="T11" fmla="*/ 456 h 1439"/>
                    <a:gd name="T12" fmla="*/ 1074 w 1393"/>
                    <a:gd name="T13" fmla="*/ 359 h 1439"/>
                    <a:gd name="T14" fmla="*/ 1146 w 1393"/>
                    <a:gd name="T15" fmla="*/ 159 h 1439"/>
                    <a:gd name="T16" fmla="*/ 1056 w 1393"/>
                    <a:gd name="T17" fmla="*/ 121 h 1439"/>
                    <a:gd name="T18" fmla="*/ 885 w 1393"/>
                    <a:gd name="T19" fmla="*/ 256 h 1439"/>
                    <a:gd name="T20" fmla="*/ 790 w 1393"/>
                    <a:gd name="T21" fmla="*/ 206 h 1439"/>
                    <a:gd name="T22" fmla="*/ 731 w 1393"/>
                    <a:gd name="T23" fmla="*/ 1 h 1439"/>
                    <a:gd name="T24" fmla="*/ 662 w 1393"/>
                    <a:gd name="T25" fmla="*/ 1 h 1439"/>
                    <a:gd name="T26" fmla="*/ 603 w 1393"/>
                    <a:gd name="T27" fmla="*/ 206 h 1439"/>
                    <a:gd name="T28" fmla="*/ 508 w 1393"/>
                    <a:gd name="T29" fmla="*/ 256 h 1439"/>
                    <a:gd name="T30" fmla="*/ 337 w 1393"/>
                    <a:gd name="T31" fmla="*/ 121 h 1439"/>
                    <a:gd name="T32" fmla="*/ 247 w 1393"/>
                    <a:gd name="T33" fmla="*/ 159 h 1439"/>
                    <a:gd name="T34" fmla="*/ 319 w 1393"/>
                    <a:gd name="T35" fmla="*/ 359 h 1439"/>
                    <a:gd name="T36" fmla="*/ 272 w 1393"/>
                    <a:gd name="T37" fmla="*/ 456 h 1439"/>
                    <a:gd name="T38" fmla="*/ 54 w 1393"/>
                    <a:gd name="T39" fmla="*/ 447 h 1439"/>
                    <a:gd name="T40" fmla="*/ 3 w 1393"/>
                    <a:gd name="T41" fmla="*/ 530 h 1439"/>
                    <a:gd name="T42" fmla="*/ 179 w 1393"/>
                    <a:gd name="T43" fmla="*/ 650 h 1439"/>
                    <a:gd name="T44" fmla="*/ 196 w 1393"/>
                    <a:gd name="T45" fmla="*/ 719 h 1439"/>
                    <a:gd name="T46" fmla="*/ 179 w 1393"/>
                    <a:gd name="T47" fmla="*/ 789 h 1439"/>
                    <a:gd name="T48" fmla="*/ 3 w 1393"/>
                    <a:gd name="T49" fmla="*/ 909 h 1439"/>
                    <a:gd name="T50" fmla="*/ 54 w 1393"/>
                    <a:gd name="T51" fmla="*/ 992 h 1439"/>
                    <a:gd name="T52" fmla="*/ 272 w 1393"/>
                    <a:gd name="T53" fmla="*/ 983 h 1439"/>
                    <a:gd name="T54" fmla="*/ 319 w 1393"/>
                    <a:gd name="T55" fmla="*/ 1080 h 1439"/>
                    <a:gd name="T56" fmla="*/ 247 w 1393"/>
                    <a:gd name="T57" fmla="*/ 1280 h 1439"/>
                    <a:gd name="T58" fmla="*/ 337 w 1393"/>
                    <a:gd name="T59" fmla="*/ 1317 h 1439"/>
                    <a:gd name="T60" fmla="*/ 508 w 1393"/>
                    <a:gd name="T61" fmla="*/ 1182 h 1439"/>
                    <a:gd name="T62" fmla="*/ 603 w 1393"/>
                    <a:gd name="T63" fmla="*/ 1233 h 1439"/>
                    <a:gd name="T64" fmla="*/ 662 w 1393"/>
                    <a:gd name="T65" fmla="*/ 1438 h 1439"/>
                    <a:gd name="T66" fmla="*/ 731 w 1393"/>
                    <a:gd name="T67" fmla="*/ 1438 h 1439"/>
                    <a:gd name="T68" fmla="*/ 790 w 1393"/>
                    <a:gd name="T69" fmla="*/ 1233 h 1439"/>
                    <a:gd name="T70" fmla="*/ 885 w 1393"/>
                    <a:gd name="T71" fmla="*/ 1182 h 1439"/>
                    <a:gd name="T72" fmla="*/ 1056 w 1393"/>
                    <a:gd name="T73" fmla="*/ 1317 h 1439"/>
                    <a:gd name="T74" fmla="*/ 1146 w 1393"/>
                    <a:gd name="T75" fmla="*/ 1280 h 1439"/>
                    <a:gd name="T76" fmla="*/ 1074 w 1393"/>
                    <a:gd name="T77" fmla="*/ 1080 h 1439"/>
                    <a:gd name="T78" fmla="*/ 1121 w 1393"/>
                    <a:gd name="T79" fmla="*/ 983 h 1439"/>
                    <a:gd name="T80" fmla="*/ 1338 w 1393"/>
                    <a:gd name="T81" fmla="*/ 992 h 1439"/>
                    <a:gd name="T82" fmla="*/ 1390 w 1393"/>
                    <a:gd name="T83" fmla="*/ 909 h 1439"/>
                    <a:gd name="T84" fmla="*/ 696 w 1393"/>
                    <a:gd name="T85" fmla="*/ 990 h 1439"/>
                    <a:gd name="T86" fmla="*/ 696 w 1393"/>
                    <a:gd name="T87" fmla="*/ 449 h 1439"/>
                    <a:gd name="T88" fmla="*/ 696 w 1393"/>
                    <a:gd name="T89" fmla="*/ 990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93" h="1439">
                      <a:moveTo>
                        <a:pt x="1376" y="876"/>
                      </a:moveTo>
                      <a:cubicBezTo>
                        <a:pt x="1214" y="789"/>
                        <a:pt x="1214" y="789"/>
                        <a:pt x="1214" y="789"/>
                      </a:cubicBezTo>
                      <a:cubicBezTo>
                        <a:pt x="1203" y="783"/>
                        <a:pt x="1195" y="768"/>
                        <a:pt x="1196" y="756"/>
                      </a:cubicBezTo>
                      <a:cubicBezTo>
                        <a:pt x="1196" y="756"/>
                        <a:pt x="1197" y="739"/>
                        <a:pt x="1197" y="719"/>
                      </a:cubicBezTo>
                      <a:cubicBezTo>
                        <a:pt x="1197" y="699"/>
                        <a:pt x="1196" y="683"/>
                        <a:pt x="1196" y="683"/>
                      </a:cubicBezTo>
                      <a:cubicBezTo>
                        <a:pt x="1195" y="670"/>
                        <a:pt x="1203" y="655"/>
                        <a:pt x="1214" y="650"/>
                      </a:cubicBezTo>
                      <a:cubicBezTo>
                        <a:pt x="1376" y="562"/>
                        <a:pt x="1376" y="562"/>
                        <a:pt x="1376" y="562"/>
                      </a:cubicBezTo>
                      <a:cubicBezTo>
                        <a:pt x="1387" y="557"/>
                        <a:pt x="1393" y="542"/>
                        <a:pt x="1390" y="530"/>
                      </a:cubicBezTo>
                      <a:cubicBezTo>
                        <a:pt x="1369" y="465"/>
                        <a:pt x="1369" y="465"/>
                        <a:pt x="1369" y="465"/>
                      </a:cubicBezTo>
                      <a:cubicBezTo>
                        <a:pt x="1365" y="453"/>
                        <a:pt x="1351" y="445"/>
                        <a:pt x="1338" y="447"/>
                      </a:cubicBezTo>
                      <a:cubicBezTo>
                        <a:pt x="1156" y="472"/>
                        <a:pt x="1156" y="472"/>
                        <a:pt x="1156" y="472"/>
                      </a:cubicBezTo>
                      <a:cubicBezTo>
                        <a:pt x="1144" y="473"/>
                        <a:pt x="1128" y="466"/>
                        <a:pt x="1121" y="456"/>
                      </a:cubicBezTo>
                      <a:cubicBezTo>
                        <a:pt x="1078" y="397"/>
                        <a:pt x="1078" y="397"/>
                        <a:pt x="1078" y="397"/>
                      </a:cubicBezTo>
                      <a:cubicBezTo>
                        <a:pt x="1070" y="387"/>
                        <a:pt x="1068" y="370"/>
                        <a:pt x="1074" y="359"/>
                      </a:cubicBezTo>
                      <a:cubicBezTo>
                        <a:pt x="1154" y="193"/>
                        <a:pt x="1154" y="193"/>
                        <a:pt x="1154" y="193"/>
                      </a:cubicBezTo>
                      <a:cubicBezTo>
                        <a:pt x="1159" y="182"/>
                        <a:pt x="1156" y="166"/>
                        <a:pt x="1146" y="159"/>
                      </a:cubicBezTo>
                      <a:cubicBezTo>
                        <a:pt x="1091" y="118"/>
                        <a:pt x="1091" y="118"/>
                        <a:pt x="1091" y="118"/>
                      </a:cubicBezTo>
                      <a:cubicBezTo>
                        <a:pt x="1080" y="111"/>
                        <a:pt x="1065" y="113"/>
                        <a:pt x="1056" y="121"/>
                      </a:cubicBezTo>
                      <a:cubicBezTo>
                        <a:pt x="923" y="249"/>
                        <a:pt x="923" y="249"/>
                        <a:pt x="923" y="249"/>
                      </a:cubicBezTo>
                      <a:cubicBezTo>
                        <a:pt x="914" y="258"/>
                        <a:pt x="897" y="261"/>
                        <a:pt x="885" y="256"/>
                      </a:cubicBezTo>
                      <a:cubicBezTo>
                        <a:pt x="816" y="234"/>
                        <a:pt x="816" y="234"/>
                        <a:pt x="816" y="234"/>
                      </a:cubicBezTo>
                      <a:cubicBezTo>
                        <a:pt x="804" y="231"/>
                        <a:pt x="792" y="218"/>
                        <a:pt x="790" y="206"/>
                      </a:cubicBezTo>
                      <a:cubicBezTo>
                        <a:pt x="757" y="25"/>
                        <a:pt x="757" y="25"/>
                        <a:pt x="757" y="25"/>
                      </a:cubicBezTo>
                      <a:cubicBezTo>
                        <a:pt x="755" y="12"/>
                        <a:pt x="743" y="2"/>
                        <a:pt x="731" y="1"/>
                      </a:cubicBezTo>
                      <a:cubicBezTo>
                        <a:pt x="731" y="1"/>
                        <a:pt x="716" y="0"/>
                        <a:pt x="696" y="0"/>
                      </a:cubicBezTo>
                      <a:cubicBezTo>
                        <a:pt x="677" y="0"/>
                        <a:pt x="662" y="1"/>
                        <a:pt x="662" y="1"/>
                      </a:cubicBezTo>
                      <a:cubicBezTo>
                        <a:pt x="650" y="2"/>
                        <a:pt x="638" y="12"/>
                        <a:pt x="636" y="25"/>
                      </a:cubicBezTo>
                      <a:cubicBezTo>
                        <a:pt x="603" y="206"/>
                        <a:pt x="603" y="206"/>
                        <a:pt x="603" y="206"/>
                      </a:cubicBezTo>
                      <a:cubicBezTo>
                        <a:pt x="601" y="218"/>
                        <a:pt x="589" y="231"/>
                        <a:pt x="577" y="234"/>
                      </a:cubicBezTo>
                      <a:cubicBezTo>
                        <a:pt x="508" y="256"/>
                        <a:pt x="508" y="256"/>
                        <a:pt x="508" y="256"/>
                      </a:cubicBezTo>
                      <a:cubicBezTo>
                        <a:pt x="496" y="261"/>
                        <a:pt x="479" y="258"/>
                        <a:pt x="470" y="249"/>
                      </a:cubicBezTo>
                      <a:cubicBezTo>
                        <a:pt x="337" y="121"/>
                        <a:pt x="337" y="121"/>
                        <a:pt x="337" y="121"/>
                      </a:cubicBezTo>
                      <a:cubicBezTo>
                        <a:pt x="328" y="113"/>
                        <a:pt x="312" y="111"/>
                        <a:pt x="302" y="118"/>
                      </a:cubicBezTo>
                      <a:cubicBezTo>
                        <a:pt x="247" y="159"/>
                        <a:pt x="247" y="159"/>
                        <a:pt x="247" y="159"/>
                      </a:cubicBezTo>
                      <a:cubicBezTo>
                        <a:pt x="237" y="166"/>
                        <a:pt x="233" y="182"/>
                        <a:pt x="239" y="193"/>
                      </a:cubicBezTo>
                      <a:cubicBezTo>
                        <a:pt x="319" y="359"/>
                        <a:pt x="319" y="359"/>
                        <a:pt x="319" y="359"/>
                      </a:cubicBezTo>
                      <a:cubicBezTo>
                        <a:pt x="325" y="370"/>
                        <a:pt x="322" y="387"/>
                        <a:pt x="315" y="397"/>
                      </a:cubicBezTo>
                      <a:cubicBezTo>
                        <a:pt x="272" y="456"/>
                        <a:pt x="272" y="456"/>
                        <a:pt x="272" y="456"/>
                      </a:cubicBezTo>
                      <a:cubicBezTo>
                        <a:pt x="265" y="466"/>
                        <a:pt x="249" y="473"/>
                        <a:pt x="237" y="472"/>
                      </a:cubicBezTo>
                      <a:cubicBezTo>
                        <a:pt x="54" y="447"/>
                        <a:pt x="54" y="447"/>
                        <a:pt x="54" y="447"/>
                      </a:cubicBezTo>
                      <a:cubicBezTo>
                        <a:pt x="42" y="445"/>
                        <a:pt x="28" y="453"/>
                        <a:pt x="24" y="465"/>
                      </a:cubicBezTo>
                      <a:cubicBezTo>
                        <a:pt x="3" y="530"/>
                        <a:pt x="3" y="530"/>
                        <a:pt x="3" y="530"/>
                      </a:cubicBezTo>
                      <a:cubicBezTo>
                        <a:pt x="0" y="542"/>
                        <a:pt x="6" y="557"/>
                        <a:pt x="17" y="562"/>
                      </a:cubicBezTo>
                      <a:cubicBezTo>
                        <a:pt x="179" y="650"/>
                        <a:pt x="179" y="650"/>
                        <a:pt x="179" y="650"/>
                      </a:cubicBezTo>
                      <a:cubicBezTo>
                        <a:pt x="190" y="655"/>
                        <a:pt x="198" y="670"/>
                        <a:pt x="197" y="683"/>
                      </a:cubicBezTo>
                      <a:cubicBezTo>
                        <a:pt x="197" y="683"/>
                        <a:pt x="196" y="699"/>
                        <a:pt x="196" y="719"/>
                      </a:cubicBezTo>
                      <a:cubicBezTo>
                        <a:pt x="196" y="739"/>
                        <a:pt x="197" y="756"/>
                        <a:pt x="197" y="756"/>
                      </a:cubicBezTo>
                      <a:cubicBezTo>
                        <a:pt x="198" y="768"/>
                        <a:pt x="190" y="783"/>
                        <a:pt x="179" y="789"/>
                      </a:cubicBezTo>
                      <a:cubicBezTo>
                        <a:pt x="17" y="876"/>
                        <a:pt x="17" y="876"/>
                        <a:pt x="17" y="876"/>
                      </a:cubicBezTo>
                      <a:cubicBezTo>
                        <a:pt x="6" y="882"/>
                        <a:pt x="0" y="897"/>
                        <a:pt x="3" y="909"/>
                      </a:cubicBezTo>
                      <a:cubicBezTo>
                        <a:pt x="24" y="974"/>
                        <a:pt x="24" y="974"/>
                        <a:pt x="24" y="974"/>
                      </a:cubicBezTo>
                      <a:cubicBezTo>
                        <a:pt x="28" y="985"/>
                        <a:pt x="42" y="994"/>
                        <a:pt x="54" y="992"/>
                      </a:cubicBezTo>
                      <a:cubicBezTo>
                        <a:pt x="237" y="967"/>
                        <a:pt x="237" y="967"/>
                        <a:pt x="237" y="967"/>
                      </a:cubicBezTo>
                      <a:cubicBezTo>
                        <a:pt x="249" y="965"/>
                        <a:pt x="265" y="972"/>
                        <a:pt x="272" y="983"/>
                      </a:cubicBezTo>
                      <a:cubicBezTo>
                        <a:pt x="315" y="1042"/>
                        <a:pt x="315" y="1042"/>
                        <a:pt x="315" y="1042"/>
                      </a:cubicBezTo>
                      <a:cubicBezTo>
                        <a:pt x="322" y="1051"/>
                        <a:pt x="325" y="1068"/>
                        <a:pt x="319" y="1080"/>
                      </a:cubicBezTo>
                      <a:cubicBezTo>
                        <a:pt x="239" y="1246"/>
                        <a:pt x="239" y="1246"/>
                        <a:pt x="239" y="1246"/>
                      </a:cubicBezTo>
                      <a:cubicBezTo>
                        <a:pt x="233" y="1257"/>
                        <a:pt x="237" y="1272"/>
                        <a:pt x="247" y="1280"/>
                      </a:cubicBezTo>
                      <a:cubicBezTo>
                        <a:pt x="302" y="1320"/>
                        <a:pt x="302" y="1320"/>
                        <a:pt x="302" y="1320"/>
                      </a:cubicBezTo>
                      <a:cubicBezTo>
                        <a:pt x="312" y="1327"/>
                        <a:pt x="328" y="1326"/>
                        <a:pt x="337" y="1317"/>
                      </a:cubicBezTo>
                      <a:cubicBezTo>
                        <a:pt x="470" y="1190"/>
                        <a:pt x="470" y="1190"/>
                        <a:pt x="470" y="1190"/>
                      </a:cubicBezTo>
                      <a:cubicBezTo>
                        <a:pt x="479" y="1181"/>
                        <a:pt x="496" y="1178"/>
                        <a:pt x="508" y="1182"/>
                      </a:cubicBezTo>
                      <a:cubicBezTo>
                        <a:pt x="577" y="1205"/>
                        <a:pt x="577" y="1205"/>
                        <a:pt x="577" y="1205"/>
                      </a:cubicBezTo>
                      <a:cubicBezTo>
                        <a:pt x="589" y="1208"/>
                        <a:pt x="601" y="1220"/>
                        <a:pt x="603" y="1233"/>
                      </a:cubicBezTo>
                      <a:cubicBezTo>
                        <a:pt x="636" y="1414"/>
                        <a:pt x="636" y="1414"/>
                        <a:pt x="636" y="1414"/>
                      </a:cubicBezTo>
                      <a:cubicBezTo>
                        <a:pt x="638" y="1426"/>
                        <a:pt x="650" y="1437"/>
                        <a:pt x="662" y="1438"/>
                      </a:cubicBezTo>
                      <a:cubicBezTo>
                        <a:pt x="662" y="1438"/>
                        <a:pt x="677" y="1439"/>
                        <a:pt x="696" y="1439"/>
                      </a:cubicBezTo>
                      <a:cubicBezTo>
                        <a:pt x="716" y="1439"/>
                        <a:pt x="731" y="1438"/>
                        <a:pt x="731" y="1438"/>
                      </a:cubicBezTo>
                      <a:cubicBezTo>
                        <a:pt x="743" y="1437"/>
                        <a:pt x="755" y="1426"/>
                        <a:pt x="757" y="1414"/>
                      </a:cubicBezTo>
                      <a:cubicBezTo>
                        <a:pt x="790" y="1233"/>
                        <a:pt x="790" y="1233"/>
                        <a:pt x="790" y="1233"/>
                      </a:cubicBezTo>
                      <a:cubicBezTo>
                        <a:pt x="792" y="1220"/>
                        <a:pt x="804" y="1208"/>
                        <a:pt x="816" y="1205"/>
                      </a:cubicBezTo>
                      <a:cubicBezTo>
                        <a:pt x="885" y="1182"/>
                        <a:pt x="885" y="1182"/>
                        <a:pt x="885" y="1182"/>
                      </a:cubicBezTo>
                      <a:cubicBezTo>
                        <a:pt x="897" y="1178"/>
                        <a:pt x="914" y="1181"/>
                        <a:pt x="923" y="1190"/>
                      </a:cubicBezTo>
                      <a:cubicBezTo>
                        <a:pt x="1056" y="1317"/>
                        <a:pt x="1056" y="1317"/>
                        <a:pt x="1056" y="1317"/>
                      </a:cubicBezTo>
                      <a:cubicBezTo>
                        <a:pt x="1065" y="1326"/>
                        <a:pt x="1080" y="1327"/>
                        <a:pt x="1091" y="1320"/>
                      </a:cubicBezTo>
                      <a:cubicBezTo>
                        <a:pt x="1146" y="1280"/>
                        <a:pt x="1146" y="1280"/>
                        <a:pt x="1146" y="1280"/>
                      </a:cubicBezTo>
                      <a:cubicBezTo>
                        <a:pt x="1156" y="1272"/>
                        <a:pt x="1159" y="1257"/>
                        <a:pt x="1154" y="1246"/>
                      </a:cubicBezTo>
                      <a:cubicBezTo>
                        <a:pt x="1074" y="1080"/>
                        <a:pt x="1074" y="1080"/>
                        <a:pt x="1074" y="1080"/>
                      </a:cubicBezTo>
                      <a:cubicBezTo>
                        <a:pt x="1068" y="1068"/>
                        <a:pt x="1070" y="1051"/>
                        <a:pt x="1078" y="1042"/>
                      </a:cubicBezTo>
                      <a:cubicBezTo>
                        <a:pt x="1121" y="983"/>
                        <a:pt x="1121" y="983"/>
                        <a:pt x="1121" y="983"/>
                      </a:cubicBezTo>
                      <a:cubicBezTo>
                        <a:pt x="1128" y="972"/>
                        <a:pt x="1144" y="965"/>
                        <a:pt x="1156" y="967"/>
                      </a:cubicBezTo>
                      <a:cubicBezTo>
                        <a:pt x="1338" y="992"/>
                        <a:pt x="1338" y="992"/>
                        <a:pt x="1338" y="992"/>
                      </a:cubicBezTo>
                      <a:cubicBezTo>
                        <a:pt x="1351" y="994"/>
                        <a:pt x="1365" y="985"/>
                        <a:pt x="1369" y="974"/>
                      </a:cubicBezTo>
                      <a:cubicBezTo>
                        <a:pt x="1390" y="909"/>
                        <a:pt x="1390" y="909"/>
                        <a:pt x="1390" y="909"/>
                      </a:cubicBezTo>
                      <a:cubicBezTo>
                        <a:pt x="1393" y="897"/>
                        <a:pt x="1387" y="882"/>
                        <a:pt x="1376" y="876"/>
                      </a:cubicBezTo>
                      <a:close/>
                      <a:moveTo>
                        <a:pt x="696" y="990"/>
                      </a:moveTo>
                      <a:cubicBezTo>
                        <a:pt x="547" y="990"/>
                        <a:pt x="426" y="869"/>
                        <a:pt x="426" y="719"/>
                      </a:cubicBezTo>
                      <a:cubicBezTo>
                        <a:pt x="426" y="570"/>
                        <a:pt x="547" y="449"/>
                        <a:pt x="696" y="449"/>
                      </a:cubicBezTo>
                      <a:cubicBezTo>
                        <a:pt x="846" y="449"/>
                        <a:pt x="967" y="570"/>
                        <a:pt x="967" y="719"/>
                      </a:cubicBezTo>
                      <a:cubicBezTo>
                        <a:pt x="967" y="869"/>
                        <a:pt x="846" y="990"/>
                        <a:pt x="696" y="99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Freeform 9">
                <a:extLst>
                  <a:ext uri="{FF2B5EF4-FFF2-40B4-BE49-F238E27FC236}">
                    <a16:creationId xmlns:a16="http://schemas.microsoft.com/office/drawing/2014/main" id="{A44DC6B6-3FA9-FF4F-3929-4E3B2C7E5B90}"/>
                  </a:ext>
                </a:extLst>
              </p:cNvPr>
              <p:cNvSpPr>
                <a:spLocks/>
              </p:cNvSpPr>
              <p:nvPr/>
            </p:nvSpPr>
            <p:spPr bwMode="auto">
              <a:xfrm rot="1150170">
                <a:off x="8900218" y="1284586"/>
                <a:ext cx="1314335" cy="1357968"/>
              </a:xfrm>
              <a:custGeom>
                <a:avLst/>
                <a:gdLst>
                  <a:gd name="T0" fmla="*/ 1339 w 1393"/>
                  <a:gd name="T1" fmla="*/ 446 h 1438"/>
                  <a:gd name="T2" fmla="*/ 1121 w 1393"/>
                  <a:gd name="T3" fmla="*/ 455 h 1438"/>
                  <a:gd name="T4" fmla="*/ 1074 w 1393"/>
                  <a:gd name="T5" fmla="*/ 358 h 1438"/>
                  <a:gd name="T6" fmla="*/ 1146 w 1393"/>
                  <a:gd name="T7" fmla="*/ 158 h 1438"/>
                  <a:gd name="T8" fmla="*/ 1056 w 1393"/>
                  <a:gd name="T9" fmla="*/ 121 h 1438"/>
                  <a:gd name="T10" fmla="*/ 885 w 1393"/>
                  <a:gd name="T11" fmla="*/ 256 h 1438"/>
                  <a:gd name="T12" fmla="*/ 790 w 1393"/>
                  <a:gd name="T13" fmla="*/ 205 h 1438"/>
                  <a:gd name="T14" fmla="*/ 731 w 1393"/>
                  <a:gd name="T15" fmla="*/ 0 h 1438"/>
                  <a:gd name="T16" fmla="*/ 662 w 1393"/>
                  <a:gd name="T17" fmla="*/ 0 h 1438"/>
                  <a:gd name="T18" fmla="*/ 603 w 1393"/>
                  <a:gd name="T19" fmla="*/ 205 h 1438"/>
                  <a:gd name="T20" fmla="*/ 508 w 1393"/>
                  <a:gd name="T21" fmla="*/ 256 h 1438"/>
                  <a:gd name="T22" fmla="*/ 337 w 1393"/>
                  <a:gd name="T23" fmla="*/ 121 h 1438"/>
                  <a:gd name="T24" fmla="*/ 247 w 1393"/>
                  <a:gd name="T25" fmla="*/ 158 h 1438"/>
                  <a:gd name="T26" fmla="*/ 319 w 1393"/>
                  <a:gd name="T27" fmla="*/ 358 h 1438"/>
                  <a:gd name="T28" fmla="*/ 272 w 1393"/>
                  <a:gd name="T29" fmla="*/ 455 h 1438"/>
                  <a:gd name="T30" fmla="*/ 55 w 1393"/>
                  <a:gd name="T31" fmla="*/ 446 h 1438"/>
                  <a:gd name="T32" fmla="*/ 3 w 1393"/>
                  <a:gd name="T33" fmla="*/ 529 h 1438"/>
                  <a:gd name="T34" fmla="*/ 179 w 1393"/>
                  <a:gd name="T35" fmla="*/ 649 h 1438"/>
                  <a:gd name="T36" fmla="*/ 196 w 1393"/>
                  <a:gd name="T37" fmla="*/ 719 h 1438"/>
                  <a:gd name="T38" fmla="*/ 179 w 1393"/>
                  <a:gd name="T39" fmla="*/ 789 h 1438"/>
                  <a:gd name="T40" fmla="*/ 3 w 1393"/>
                  <a:gd name="T41" fmla="*/ 908 h 1438"/>
                  <a:gd name="T42" fmla="*/ 55 w 1393"/>
                  <a:gd name="T43" fmla="*/ 991 h 1438"/>
                  <a:gd name="T44" fmla="*/ 272 w 1393"/>
                  <a:gd name="T45" fmla="*/ 982 h 1438"/>
                  <a:gd name="T46" fmla="*/ 319 w 1393"/>
                  <a:gd name="T47" fmla="*/ 1079 h 1438"/>
                  <a:gd name="T48" fmla="*/ 247 w 1393"/>
                  <a:gd name="T49" fmla="*/ 1280 h 1438"/>
                  <a:gd name="T50" fmla="*/ 337 w 1393"/>
                  <a:gd name="T51" fmla="*/ 1317 h 1438"/>
                  <a:gd name="T52" fmla="*/ 508 w 1393"/>
                  <a:gd name="T53" fmla="*/ 1182 h 1438"/>
                  <a:gd name="T54" fmla="*/ 603 w 1393"/>
                  <a:gd name="T55" fmla="*/ 1232 h 1438"/>
                  <a:gd name="T56" fmla="*/ 662 w 1393"/>
                  <a:gd name="T57" fmla="*/ 1437 h 1438"/>
                  <a:gd name="T58" fmla="*/ 731 w 1393"/>
                  <a:gd name="T59" fmla="*/ 1437 h 1438"/>
                  <a:gd name="T60" fmla="*/ 790 w 1393"/>
                  <a:gd name="T61" fmla="*/ 1232 h 1438"/>
                  <a:gd name="T62" fmla="*/ 885 w 1393"/>
                  <a:gd name="T63" fmla="*/ 1182 h 1438"/>
                  <a:gd name="T64" fmla="*/ 1056 w 1393"/>
                  <a:gd name="T65" fmla="*/ 1317 h 1438"/>
                  <a:gd name="T66" fmla="*/ 1146 w 1393"/>
                  <a:gd name="T67" fmla="*/ 1280 h 1438"/>
                  <a:gd name="T68" fmla="*/ 1074 w 1393"/>
                  <a:gd name="T69" fmla="*/ 1079 h 1438"/>
                  <a:gd name="T70" fmla="*/ 1121 w 1393"/>
                  <a:gd name="T71" fmla="*/ 982 h 1438"/>
                  <a:gd name="T72" fmla="*/ 1339 w 1393"/>
                  <a:gd name="T73" fmla="*/ 991 h 1438"/>
                  <a:gd name="T74" fmla="*/ 1390 w 1393"/>
                  <a:gd name="T75" fmla="*/ 908 h 1438"/>
                  <a:gd name="T76" fmla="*/ 1214 w 1393"/>
                  <a:gd name="T77" fmla="*/ 789 h 1438"/>
                  <a:gd name="T78" fmla="*/ 1197 w 1393"/>
                  <a:gd name="T79" fmla="*/ 719 h 1438"/>
                  <a:gd name="T80" fmla="*/ 1214 w 1393"/>
                  <a:gd name="T81" fmla="*/ 649 h 1438"/>
                  <a:gd name="T82" fmla="*/ 1390 w 1393"/>
                  <a:gd name="T83" fmla="*/ 529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3" h="1438">
                    <a:moveTo>
                      <a:pt x="1369" y="464"/>
                    </a:moveTo>
                    <a:cubicBezTo>
                      <a:pt x="1365" y="453"/>
                      <a:pt x="1351" y="445"/>
                      <a:pt x="1339" y="446"/>
                    </a:cubicBezTo>
                    <a:cubicBezTo>
                      <a:pt x="1156" y="471"/>
                      <a:pt x="1156" y="471"/>
                      <a:pt x="1156" y="471"/>
                    </a:cubicBezTo>
                    <a:cubicBezTo>
                      <a:pt x="1144" y="473"/>
                      <a:pt x="1128" y="466"/>
                      <a:pt x="1121" y="455"/>
                    </a:cubicBezTo>
                    <a:cubicBezTo>
                      <a:pt x="1079" y="396"/>
                      <a:pt x="1079" y="396"/>
                      <a:pt x="1079" y="396"/>
                    </a:cubicBezTo>
                    <a:cubicBezTo>
                      <a:pt x="1071" y="387"/>
                      <a:pt x="1069" y="370"/>
                      <a:pt x="1074" y="358"/>
                    </a:cubicBezTo>
                    <a:cubicBezTo>
                      <a:pt x="1154" y="193"/>
                      <a:pt x="1154" y="193"/>
                      <a:pt x="1154" y="193"/>
                    </a:cubicBezTo>
                    <a:cubicBezTo>
                      <a:pt x="1160" y="181"/>
                      <a:pt x="1156" y="166"/>
                      <a:pt x="1146" y="158"/>
                    </a:cubicBezTo>
                    <a:cubicBezTo>
                      <a:pt x="1091" y="118"/>
                      <a:pt x="1091" y="118"/>
                      <a:pt x="1091" y="118"/>
                    </a:cubicBezTo>
                    <a:cubicBezTo>
                      <a:pt x="1081" y="111"/>
                      <a:pt x="1065" y="112"/>
                      <a:pt x="1056" y="121"/>
                    </a:cubicBezTo>
                    <a:cubicBezTo>
                      <a:pt x="923" y="248"/>
                      <a:pt x="923" y="248"/>
                      <a:pt x="923" y="248"/>
                    </a:cubicBezTo>
                    <a:cubicBezTo>
                      <a:pt x="914" y="257"/>
                      <a:pt x="897" y="260"/>
                      <a:pt x="885" y="256"/>
                    </a:cubicBezTo>
                    <a:cubicBezTo>
                      <a:pt x="816" y="233"/>
                      <a:pt x="816" y="233"/>
                      <a:pt x="816" y="233"/>
                    </a:cubicBezTo>
                    <a:cubicBezTo>
                      <a:pt x="804" y="230"/>
                      <a:pt x="792" y="218"/>
                      <a:pt x="790" y="205"/>
                    </a:cubicBezTo>
                    <a:cubicBezTo>
                      <a:pt x="757" y="24"/>
                      <a:pt x="757" y="24"/>
                      <a:pt x="757" y="24"/>
                    </a:cubicBezTo>
                    <a:cubicBezTo>
                      <a:pt x="755" y="12"/>
                      <a:pt x="743" y="1"/>
                      <a:pt x="731" y="0"/>
                    </a:cubicBezTo>
                    <a:cubicBezTo>
                      <a:pt x="731" y="0"/>
                      <a:pt x="716" y="0"/>
                      <a:pt x="697" y="0"/>
                    </a:cubicBezTo>
                    <a:cubicBezTo>
                      <a:pt x="677" y="0"/>
                      <a:pt x="662" y="0"/>
                      <a:pt x="662" y="0"/>
                    </a:cubicBezTo>
                    <a:cubicBezTo>
                      <a:pt x="650" y="1"/>
                      <a:pt x="638" y="12"/>
                      <a:pt x="636" y="24"/>
                    </a:cubicBezTo>
                    <a:cubicBezTo>
                      <a:pt x="603" y="205"/>
                      <a:pt x="603" y="205"/>
                      <a:pt x="603" y="205"/>
                    </a:cubicBezTo>
                    <a:cubicBezTo>
                      <a:pt x="601" y="218"/>
                      <a:pt x="589" y="230"/>
                      <a:pt x="577" y="233"/>
                    </a:cubicBezTo>
                    <a:cubicBezTo>
                      <a:pt x="508" y="256"/>
                      <a:pt x="508" y="256"/>
                      <a:pt x="508" y="256"/>
                    </a:cubicBezTo>
                    <a:cubicBezTo>
                      <a:pt x="496" y="260"/>
                      <a:pt x="479" y="257"/>
                      <a:pt x="470" y="248"/>
                    </a:cubicBezTo>
                    <a:cubicBezTo>
                      <a:pt x="337" y="121"/>
                      <a:pt x="337" y="121"/>
                      <a:pt x="337" y="121"/>
                    </a:cubicBezTo>
                    <a:cubicBezTo>
                      <a:pt x="328" y="112"/>
                      <a:pt x="313" y="111"/>
                      <a:pt x="302" y="118"/>
                    </a:cubicBezTo>
                    <a:cubicBezTo>
                      <a:pt x="247" y="158"/>
                      <a:pt x="247" y="158"/>
                      <a:pt x="247" y="158"/>
                    </a:cubicBezTo>
                    <a:cubicBezTo>
                      <a:pt x="237" y="166"/>
                      <a:pt x="234" y="181"/>
                      <a:pt x="239" y="193"/>
                    </a:cubicBezTo>
                    <a:cubicBezTo>
                      <a:pt x="319" y="358"/>
                      <a:pt x="319" y="358"/>
                      <a:pt x="319" y="358"/>
                    </a:cubicBezTo>
                    <a:cubicBezTo>
                      <a:pt x="325" y="370"/>
                      <a:pt x="323" y="387"/>
                      <a:pt x="315" y="396"/>
                    </a:cubicBezTo>
                    <a:cubicBezTo>
                      <a:pt x="272" y="455"/>
                      <a:pt x="272" y="455"/>
                      <a:pt x="272" y="455"/>
                    </a:cubicBezTo>
                    <a:cubicBezTo>
                      <a:pt x="265" y="466"/>
                      <a:pt x="250" y="473"/>
                      <a:pt x="237" y="471"/>
                    </a:cubicBezTo>
                    <a:cubicBezTo>
                      <a:pt x="55" y="446"/>
                      <a:pt x="55" y="446"/>
                      <a:pt x="55" y="446"/>
                    </a:cubicBezTo>
                    <a:cubicBezTo>
                      <a:pt x="42" y="445"/>
                      <a:pt x="29" y="453"/>
                      <a:pt x="24" y="464"/>
                    </a:cubicBezTo>
                    <a:cubicBezTo>
                      <a:pt x="3" y="529"/>
                      <a:pt x="3" y="529"/>
                      <a:pt x="3" y="529"/>
                    </a:cubicBezTo>
                    <a:cubicBezTo>
                      <a:pt x="0" y="541"/>
                      <a:pt x="6" y="556"/>
                      <a:pt x="17" y="562"/>
                    </a:cubicBezTo>
                    <a:cubicBezTo>
                      <a:pt x="179" y="649"/>
                      <a:pt x="179" y="649"/>
                      <a:pt x="179" y="649"/>
                    </a:cubicBezTo>
                    <a:cubicBezTo>
                      <a:pt x="190" y="655"/>
                      <a:pt x="199" y="670"/>
                      <a:pt x="197" y="682"/>
                    </a:cubicBezTo>
                    <a:cubicBezTo>
                      <a:pt x="197" y="682"/>
                      <a:pt x="196" y="699"/>
                      <a:pt x="196" y="719"/>
                    </a:cubicBezTo>
                    <a:cubicBezTo>
                      <a:pt x="196" y="739"/>
                      <a:pt x="197" y="755"/>
                      <a:pt x="197" y="755"/>
                    </a:cubicBezTo>
                    <a:cubicBezTo>
                      <a:pt x="199" y="768"/>
                      <a:pt x="190" y="783"/>
                      <a:pt x="179" y="789"/>
                    </a:cubicBezTo>
                    <a:cubicBezTo>
                      <a:pt x="17" y="876"/>
                      <a:pt x="17" y="876"/>
                      <a:pt x="17" y="876"/>
                    </a:cubicBezTo>
                    <a:cubicBezTo>
                      <a:pt x="6" y="882"/>
                      <a:pt x="0" y="896"/>
                      <a:pt x="3" y="908"/>
                    </a:cubicBezTo>
                    <a:cubicBezTo>
                      <a:pt x="24" y="973"/>
                      <a:pt x="24" y="973"/>
                      <a:pt x="24" y="973"/>
                    </a:cubicBezTo>
                    <a:cubicBezTo>
                      <a:pt x="29" y="985"/>
                      <a:pt x="42" y="993"/>
                      <a:pt x="55" y="991"/>
                    </a:cubicBezTo>
                    <a:cubicBezTo>
                      <a:pt x="237" y="966"/>
                      <a:pt x="237" y="966"/>
                      <a:pt x="237" y="966"/>
                    </a:cubicBezTo>
                    <a:cubicBezTo>
                      <a:pt x="250" y="965"/>
                      <a:pt x="265" y="972"/>
                      <a:pt x="272" y="982"/>
                    </a:cubicBezTo>
                    <a:cubicBezTo>
                      <a:pt x="315" y="1041"/>
                      <a:pt x="315" y="1041"/>
                      <a:pt x="315" y="1041"/>
                    </a:cubicBezTo>
                    <a:cubicBezTo>
                      <a:pt x="323" y="1051"/>
                      <a:pt x="325" y="1068"/>
                      <a:pt x="319" y="1079"/>
                    </a:cubicBezTo>
                    <a:cubicBezTo>
                      <a:pt x="239" y="1245"/>
                      <a:pt x="239" y="1245"/>
                      <a:pt x="239" y="1245"/>
                    </a:cubicBezTo>
                    <a:cubicBezTo>
                      <a:pt x="234" y="1256"/>
                      <a:pt x="237" y="1272"/>
                      <a:pt x="247" y="1280"/>
                    </a:cubicBezTo>
                    <a:cubicBezTo>
                      <a:pt x="302" y="1320"/>
                      <a:pt x="302" y="1320"/>
                      <a:pt x="302" y="1320"/>
                    </a:cubicBezTo>
                    <a:cubicBezTo>
                      <a:pt x="313" y="1327"/>
                      <a:pt x="328" y="1325"/>
                      <a:pt x="337" y="1317"/>
                    </a:cubicBezTo>
                    <a:cubicBezTo>
                      <a:pt x="470" y="1189"/>
                      <a:pt x="470" y="1189"/>
                      <a:pt x="470" y="1189"/>
                    </a:cubicBezTo>
                    <a:cubicBezTo>
                      <a:pt x="479" y="1180"/>
                      <a:pt x="496" y="1177"/>
                      <a:pt x="508" y="1182"/>
                    </a:cubicBezTo>
                    <a:cubicBezTo>
                      <a:pt x="577" y="1204"/>
                      <a:pt x="577" y="1204"/>
                      <a:pt x="577" y="1204"/>
                    </a:cubicBezTo>
                    <a:cubicBezTo>
                      <a:pt x="589" y="1207"/>
                      <a:pt x="601" y="1220"/>
                      <a:pt x="603" y="1232"/>
                    </a:cubicBezTo>
                    <a:cubicBezTo>
                      <a:pt x="636" y="1414"/>
                      <a:pt x="636" y="1414"/>
                      <a:pt x="636" y="1414"/>
                    </a:cubicBezTo>
                    <a:cubicBezTo>
                      <a:pt x="638" y="1426"/>
                      <a:pt x="650" y="1436"/>
                      <a:pt x="662" y="1437"/>
                    </a:cubicBezTo>
                    <a:cubicBezTo>
                      <a:pt x="662" y="1437"/>
                      <a:pt x="677" y="1438"/>
                      <a:pt x="697" y="1438"/>
                    </a:cubicBezTo>
                    <a:cubicBezTo>
                      <a:pt x="716" y="1438"/>
                      <a:pt x="731" y="1437"/>
                      <a:pt x="731" y="1437"/>
                    </a:cubicBezTo>
                    <a:cubicBezTo>
                      <a:pt x="743" y="1436"/>
                      <a:pt x="755" y="1426"/>
                      <a:pt x="757" y="1414"/>
                    </a:cubicBezTo>
                    <a:cubicBezTo>
                      <a:pt x="790" y="1232"/>
                      <a:pt x="790" y="1232"/>
                      <a:pt x="790" y="1232"/>
                    </a:cubicBezTo>
                    <a:cubicBezTo>
                      <a:pt x="792" y="1220"/>
                      <a:pt x="804" y="1207"/>
                      <a:pt x="816" y="1204"/>
                    </a:cubicBezTo>
                    <a:cubicBezTo>
                      <a:pt x="885" y="1182"/>
                      <a:pt x="885" y="1182"/>
                      <a:pt x="885" y="1182"/>
                    </a:cubicBezTo>
                    <a:cubicBezTo>
                      <a:pt x="897" y="1177"/>
                      <a:pt x="914" y="1180"/>
                      <a:pt x="923" y="1189"/>
                    </a:cubicBezTo>
                    <a:cubicBezTo>
                      <a:pt x="1056" y="1317"/>
                      <a:pt x="1056" y="1317"/>
                      <a:pt x="1056" y="1317"/>
                    </a:cubicBezTo>
                    <a:cubicBezTo>
                      <a:pt x="1065" y="1325"/>
                      <a:pt x="1081" y="1327"/>
                      <a:pt x="1091" y="1320"/>
                    </a:cubicBezTo>
                    <a:cubicBezTo>
                      <a:pt x="1146" y="1280"/>
                      <a:pt x="1146" y="1280"/>
                      <a:pt x="1146" y="1280"/>
                    </a:cubicBezTo>
                    <a:cubicBezTo>
                      <a:pt x="1156" y="1272"/>
                      <a:pt x="1160" y="1256"/>
                      <a:pt x="1154" y="1245"/>
                    </a:cubicBezTo>
                    <a:cubicBezTo>
                      <a:pt x="1074" y="1079"/>
                      <a:pt x="1074" y="1079"/>
                      <a:pt x="1074" y="1079"/>
                    </a:cubicBezTo>
                    <a:cubicBezTo>
                      <a:pt x="1069" y="1068"/>
                      <a:pt x="1071" y="1051"/>
                      <a:pt x="1079" y="1041"/>
                    </a:cubicBezTo>
                    <a:cubicBezTo>
                      <a:pt x="1121" y="982"/>
                      <a:pt x="1121" y="982"/>
                      <a:pt x="1121" y="982"/>
                    </a:cubicBezTo>
                    <a:cubicBezTo>
                      <a:pt x="1128" y="972"/>
                      <a:pt x="1144" y="965"/>
                      <a:pt x="1156" y="966"/>
                    </a:cubicBezTo>
                    <a:cubicBezTo>
                      <a:pt x="1339" y="991"/>
                      <a:pt x="1339" y="991"/>
                      <a:pt x="1339" y="991"/>
                    </a:cubicBezTo>
                    <a:cubicBezTo>
                      <a:pt x="1351" y="993"/>
                      <a:pt x="1365" y="985"/>
                      <a:pt x="1369" y="973"/>
                    </a:cubicBezTo>
                    <a:cubicBezTo>
                      <a:pt x="1390" y="908"/>
                      <a:pt x="1390" y="908"/>
                      <a:pt x="1390" y="908"/>
                    </a:cubicBezTo>
                    <a:cubicBezTo>
                      <a:pt x="1393" y="896"/>
                      <a:pt x="1387" y="882"/>
                      <a:pt x="1376" y="876"/>
                    </a:cubicBezTo>
                    <a:cubicBezTo>
                      <a:pt x="1214" y="789"/>
                      <a:pt x="1214" y="789"/>
                      <a:pt x="1214" y="789"/>
                    </a:cubicBezTo>
                    <a:cubicBezTo>
                      <a:pt x="1203" y="783"/>
                      <a:pt x="1195" y="768"/>
                      <a:pt x="1196" y="755"/>
                    </a:cubicBezTo>
                    <a:cubicBezTo>
                      <a:pt x="1196" y="755"/>
                      <a:pt x="1197" y="739"/>
                      <a:pt x="1197" y="719"/>
                    </a:cubicBezTo>
                    <a:cubicBezTo>
                      <a:pt x="1197" y="699"/>
                      <a:pt x="1196" y="682"/>
                      <a:pt x="1196" y="682"/>
                    </a:cubicBezTo>
                    <a:cubicBezTo>
                      <a:pt x="1195" y="670"/>
                      <a:pt x="1203" y="655"/>
                      <a:pt x="1214" y="649"/>
                    </a:cubicBezTo>
                    <a:cubicBezTo>
                      <a:pt x="1376" y="562"/>
                      <a:pt x="1376" y="562"/>
                      <a:pt x="1376" y="562"/>
                    </a:cubicBezTo>
                    <a:cubicBezTo>
                      <a:pt x="1387" y="556"/>
                      <a:pt x="1393" y="541"/>
                      <a:pt x="1390" y="529"/>
                    </a:cubicBezTo>
                    <a:lnTo>
                      <a:pt x="1369" y="464"/>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4" name="Group 13">
                <a:extLst>
                  <a:ext uri="{FF2B5EF4-FFF2-40B4-BE49-F238E27FC236}">
                    <a16:creationId xmlns:a16="http://schemas.microsoft.com/office/drawing/2014/main" id="{50B93984-6DD3-BAE7-BC77-4ED602A9F60A}"/>
                  </a:ext>
                </a:extLst>
              </p:cNvPr>
              <p:cNvGrpSpPr/>
              <p:nvPr/>
            </p:nvGrpSpPr>
            <p:grpSpPr>
              <a:xfrm>
                <a:off x="1439169" y="1389530"/>
                <a:ext cx="1514321" cy="1522119"/>
                <a:chOff x="5167565" y="1241183"/>
                <a:chExt cx="1629784" cy="1638176"/>
              </a:xfrm>
            </p:grpSpPr>
            <p:sp>
              <p:nvSpPr>
                <p:cNvPr id="21" name="Owal 27">
                  <a:extLst>
                    <a:ext uri="{FF2B5EF4-FFF2-40B4-BE49-F238E27FC236}">
                      <a16:creationId xmlns:a16="http://schemas.microsoft.com/office/drawing/2014/main" id="{54AFBA07-CA80-AEC0-2B63-1407D959CC95}"/>
                    </a:ext>
                  </a:extLst>
                </p:cNvPr>
                <p:cNvSpPr/>
                <p:nvPr/>
              </p:nvSpPr>
              <p:spPr>
                <a:xfrm>
                  <a:off x="5480750" y="1544256"/>
                  <a:ext cx="1029776" cy="1029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Freeform 15">
                  <a:extLst>
                    <a:ext uri="{FF2B5EF4-FFF2-40B4-BE49-F238E27FC236}">
                      <a16:creationId xmlns:a16="http://schemas.microsoft.com/office/drawing/2014/main" id="{A23749BC-7523-CD7C-501C-73184FDD6C23}"/>
                    </a:ext>
                  </a:extLst>
                </p:cNvPr>
                <p:cNvSpPr>
                  <a:spLocks noEditPoints="1"/>
                </p:cNvSpPr>
                <p:nvPr/>
              </p:nvSpPr>
              <p:spPr bwMode="auto">
                <a:xfrm rot="21556737">
                  <a:off x="5167565" y="1241183"/>
                  <a:ext cx="1629784" cy="1638176"/>
                </a:xfrm>
                <a:custGeom>
                  <a:avLst/>
                  <a:gdLst>
                    <a:gd name="T0" fmla="*/ 1905 w 2117"/>
                    <a:gd name="T1" fmla="*/ 1152 h 2126"/>
                    <a:gd name="T2" fmla="*/ 1878 w 2117"/>
                    <a:gd name="T3" fmla="*/ 1064 h 2126"/>
                    <a:gd name="T4" fmla="*/ 1908 w 2117"/>
                    <a:gd name="T5" fmla="*/ 1018 h 2126"/>
                    <a:gd name="T6" fmla="*/ 2114 w 2117"/>
                    <a:gd name="T7" fmla="*/ 882 h 2126"/>
                    <a:gd name="T8" fmla="*/ 2052 w 2117"/>
                    <a:gd name="T9" fmla="*/ 762 h 2126"/>
                    <a:gd name="T10" fmla="*/ 1804 w 2117"/>
                    <a:gd name="T11" fmla="*/ 728 h 2126"/>
                    <a:gd name="T12" fmla="*/ 1793 w 2117"/>
                    <a:gd name="T13" fmla="*/ 636 h 2126"/>
                    <a:gd name="T14" fmla="*/ 1912 w 2117"/>
                    <a:gd name="T15" fmla="*/ 420 h 2126"/>
                    <a:gd name="T16" fmla="*/ 1803 w 2117"/>
                    <a:gd name="T17" fmla="*/ 344 h 2126"/>
                    <a:gd name="T18" fmla="*/ 1569 w 2117"/>
                    <a:gd name="T19" fmla="*/ 428 h 2126"/>
                    <a:gd name="T20" fmla="*/ 1512 w 2117"/>
                    <a:gd name="T21" fmla="*/ 348 h 2126"/>
                    <a:gd name="T22" fmla="*/ 1517 w 2117"/>
                    <a:gd name="T23" fmla="*/ 100 h 2126"/>
                    <a:gd name="T24" fmla="*/ 1389 w 2117"/>
                    <a:gd name="T25" fmla="*/ 85 h 2126"/>
                    <a:gd name="T26" fmla="*/ 1221 w 2117"/>
                    <a:gd name="T27" fmla="*/ 267 h 2126"/>
                    <a:gd name="T28" fmla="*/ 1125 w 2117"/>
                    <a:gd name="T29" fmla="*/ 222 h 2126"/>
                    <a:gd name="T30" fmla="*/ 1015 w 2117"/>
                    <a:gd name="T31" fmla="*/ 1 h 2126"/>
                    <a:gd name="T32" fmla="*/ 898 w 2117"/>
                    <a:gd name="T33" fmla="*/ 46 h 2126"/>
                    <a:gd name="T34" fmla="*/ 835 w 2117"/>
                    <a:gd name="T35" fmla="*/ 286 h 2126"/>
                    <a:gd name="T36" fmla="*/ 721 w 2117"/>
                    <a:gd name="T37" fmla="*/ 292 h 2126"/>
                    <a:gd name="T38" fmla="*/ 521 w 2117"/>
                    <a:gd name="T39" fmla="*/ 149 h 2126"/>
                    <a:gd name="T40" fmla="*/ 442 w 2117"/>
                    <a:gd name="T41" fmla="*/ 242 h 2126"/>
                    <a:gd name="T42" fmla="*/ 497 w 2117"/>
                    <a:gd name="T43" fmla="*/ 484 h 2126"/>
                    <a:gd name="T44" fmla="*/ 397 w 2117"/>
                    <a:gd name="T45" fmla="*/ 547 h 2126"/>
                    <a:gd name="T46" fmla="*/ 154 w 2117"/>
                    <a:gd name="T47" fmla="*/ 513 h 2126"/>
                    <a:gd name="T48" fmla="*/ 128 w 2117"/>
                    <a:gd name="T49" fmla="*/ 631 h 2126"/>
                    <a:gd name="T50" fmla="*/ 291 w 2117"/>
                    <a:gd name="T51" fmla="*/ 820 h 2126"/>
                    <a:gd name="T52" fmla="*/ 232 w 2117"/>
                    <a:gd name="T53" fmla="*/ 925 h 2126"/>
                    <a:gd name="T54" fmla="*/ 2 w 2117"/>
                    <a:gd name="T55" fmla="*/ 1008 h 2126"/>
                    <a:gd name="T56" fmla="*/ 0 w 2117"/>
                    <a:gd name="T57" fmla="*/ 1081 h 2126"/>
                    <a:gd name="T58" fmla="*/ 227 w 2117"/>
                    <a:gd name="T59" fmla="*/ 1173 h 2126"/>
                    <a:gd name="T60" fmla="*/ 282 w 2117"/>
                    <a:gd name="T61" fmla="*/ 1279 h 2126"/>
                    <a:gd name="T62" fmla="*/ 113 w 2117"/>
                    <a:gd name="T63" fmla="*/ 1461 h 2126"/>
                    <a:gd name="T64" fmla="*/ 134 w 2117"/>
                    <a:gd name="T65" fmla="*/ 1581 h 2126"/>
                    <a:gd name="T66" fmla="*/ 379 w 2117"/>
                    <a:gd name="T67" fmla="*/ 1557 h 2126"/>
                    <a:gd name="T68" fmla="*/ 475 w 2117"/>
                    <a:gd name="T69" fmla="*/ 1621 h 2126"/>
                    <a:gd name="T70" fmla="*/ 409 w 2117"/>
                    <a:gd name="T71" fmla="*/ 1860 h 2126"/>
                    <a:gd name="T72" fmla="*/ 487 w 2117"/>
                    <a:gd name="T73" fmla="*/ 1958 h 2126"/>
                    <a:gd name="T74" fmla="*/ 693 w 2117"/>
                    <a:gd name="T75" fmla="*/ 1822 h 2126"/>
                    <a:gd name="T76" fmla="*/ 801 w 2117"/>
                    <a:gd name="T77" fmla="*/ 1832 h 2126"/>
                    <a:gd name="T78" fmla="*/ 854 w 2117"/>
                    <a:gd name="T79" fmla="*/ 2074 h 2126"/>
                    <a:gd name="T80" fmla="*/ 972 w 2117"/>
                    <a:gd name="T81" fmla="*/ 2124 h 2126"/>
                    <a:gd name="T82" fmla="*/ 1092 w 2117"/>
                    <a:gd name="T83" fmla="*/ 1908 h 2126"/>
                    <a:gd name="T84" fmla="*/ 1183 w 2117"/>
                    <a:gd name="T85" fmla="*/ 1867 h 2126"/>
                    <a:gd name="T86" fmla="*/ 1343 w 2117"/>
                    <a:gd name="T87" fmla="*/ 2057 h 2126"/>
                    <a:gd name="T88" fmla="*/ 1474 w 2117"/>
                    <a:gd name="T89" fmla="*/ 2047 h 2126"/>
                    <a:gd name="T90" fmla="*/ 1480 w 2117"/>
                    <a:gd name="T91" fmla="*/ 1799 h 2126"/>
                    <a:gd name="T92" fmla="*/ 1537 w 2117"/>
                    <a:gd name="T93" fmla="*/ 1725 h 2126"/>
                    <a:gd name="T94" fmla="*/ 1767 w 2117"/>
                    <a:gd name="T95" fmla="*/ 1819 h 2126"/>
                    <a:gd name="T96" fmla="*/ 1881 w 2117"/>
                    <a:gd name="T97" fmla="*/ 1747 h 2126"/>
                    <a:gd name="T98" fmla="*/ 1772 w 2117"/>
                    <a:gd name="T99" fmla="*/ 1526 h 2126"/>
                    <a:gd name="T100" fmla="*/ 1837 w 2117"/>
                    <a:gd name="T101" fmla="*/ 1408 h 2126"/>
                    <a:gd name="T102" fmla="*/ 2081 w 2117"/>
                    <a:gd name="T103" fmla="*/ 1382 h 2126"/>
                    <a:gd name="T104" fmla="*/ 2081 w 2117"/>
                    <a:gd name="T105" fmla="*/ 1246 h 2126"/>
                    <a:gd name="T106" fmla="*/ 494 w 2117"/>
                    <a:gd name="T107" fmla="*/ 1063 h 2126"/>
                    <a:gd name="T108" fmla="*/ 1621 w 2117"/>
                    <a:gd name="T109" fmla="*/ 1063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7" h="2126">
                      <a:moveTo>
                        <a:pt x="2081" y="1246"/>
                      </a:moveTo>
                      <a:cubicBezTo>
                        <a:pt x="1905" y="1152"/>
                        <a:pt x="1905" y="1152"/>
                        <a:pt x="1905" y="1152"/>
                      </a:cubicBezTo>
                      <a:cubicBezTo>
                        <a:pt x="1888" y="1143"/>
                        <a:pt x="1875" y="1120"/>
                        <a:pt x="1877" y="1101"/>
                      </a:cubicBezTo>
                      <a:cubicBezTo>
                        <a:pt x="1877" y="1101"/>
                        <a:pt x="1878" y="1088"/>
                        <a:pt x="1878" y="1064"/>
                      </a:cubicBezTo>
                      <a:cubicBezTo>
                        <a:pt x="1878" y="1054"/>
                        <a:pt x="1878" y="1054"/>
                        <a:pt x="1878" y="1054"/>
                      </a:cubicBezTo>
                      <a:cubicBezTo>
                        <a:pt x="1877" y="1042"/>
                        <a:pt x="1891" y="1026"/>
                        <a:pt x="1908" y="1018"/>
                      </a:cubicBezTo>
                      <a:cubicBezTo>
                        <a:pt x="2088" y="931"/>
                        <a:pt x="2088" y="931"/>
                        <a:pt x="2088" y="931"/>
                      </a:cubicBezTo>
                      <a:cubicBezTo>
                        <a:pt x="2106" y="923"/>
                        <a:pt x="2117" y="901"/>
                        <a:pt x="2114" y="882"/>
                      </a:cubicBezTo>
                      <a:cubicBezTo>
                        <a:pt x="2095" y="796"/>
                        <a:pt x="2095" y="796"/>
                        <a:pt x="2095" y="796"/>
                      </a:cubicBezTo>
                      <a:cubicBezTo>
                        <a:pt x="2090" y="777"/>
                        <a:pt x="2071" y="762"/>
                        <a:pt x="2052" y="762"/>
                      </a:cubicBezTo>
                      <a:cubicBezTo>
                        <a:pt x="1853" y="760"/>
                        <a:pt x="1853" y="760"/>
                        <a:pt x="1853" y="760"/>
                      </a:cubicBezTo>
                      <a:cubicBezTo>
                        <a:pt x="1834" y="760"/>
                        <a:pt x="1812" y="746"/>
                        <a:pt x="1804" y="728"/>
                      </a:cubicBezTo>
                      <a:cubicBezTo>
                        <a:pt x="1788" y="695"/>
                        <a:pt x="1788" y="695"/>
                        <a:pt x="1788" y="695"/>
                      </a:cubicBezTo>
                      <a:cubicBezTo>
                        <a:pt x="1780" y="678"/>
                        <a:pt x="1782" y="651"/>
                        <a:pt x="1793" y="636"/>
                      </a:cubicBezTo>
                      <a:cubicBezTo>
                        <a:pt x="1912" y="475"/>
                        <a:pt x="1912" y="475"/>
                        <a:pt x="1912" y="475"/>
                      </a:cubicBezTo>
                      <a:cubicBezTo>
                        <a:pt x="1924" y="460"/>
                        <a:pt x="1924" y="435"/>
                        <a:pt x="1912" y="420"/>
                      </a:cubicBezTo>
                      <a:cubicBezTo>
                        <a:pt x="1858" y="354"/>
                        <a:pt x="1858" y="354"/>
                        <a:pt x="1858" y="354"/>
                      </a:cubicBezTo>
                      <a:cubicBezTo>
                        <a:pt x="1845" y="339"/>
                        <a:pt x="1820" y="335"/>
                        <a:pt x="1803" y="344"/>
                      </a:cubicBezTo>
                      <a:cubicBezTo>
                        <a:pt x="1628" y="434"/>
                        <a:pt x="1628" y="434"/>
                        <a:pt x="1628" y="434"/>
                      </a:cubicBezTo>
                      <a:cubicBezTo>
                        <a:pt x="1611" y="443"/>
                        <a:pt x="1584" y="440"/>
                        <a:pt x="1569" y="428"/>
                      </a:cubicBezTo>
                      <a:cubicBezTo>
                        <a:pt x="1535" y="402"/>
                        <a:pt x="1535" y="402"/>
                        <a:pt x="1535" y="402"/>
                      </a:cubicBezTo>
                      <a:cubicBezTo>
                        <a:pt x="1520" y="391"/>
                        <a:pt x="1509" y="367"/>
                        <a:pt x="1512" y="348"/>
                      </a:cubicBezTo>
                      <a:cubicBezTo>
                        <a:pt x="1543" y="150"/>
                        <a:pt x="1543" y="150"/>
                        <a:pt x="1543" y="150"/>
                      </a:cubicBezTo>
                      <a:cubicBezTo>
                        <a:pt x="1546" y="131"/>
                        <a:pt x="1534" y="108"/>
                        <a:pt x="1517" y="100"/>
                      </a:cubicBezTo>
                      <a:cubicBezTo>
                        <a:pt x="1442" y="68"/>
                        <a:pt x="1442" y="68"/>
                        <a:pt x="1442" y="68"/>
                      </a:cubicBezTo>
                      <a:cubicBezTo>
                        <a:pt x="1424" y="62"/>
                        <a:pt x="1400" y="69"/>
                        <a:pt x="1389" y="85"/>
                      </a:cubicBezTo>
                      <a:cubicBezTo>
                        <a:pt x="1276" y="246"/>
                        <a:pt x="1276" y="246"/>
                        <a:pt x="1276" y="246"/>
                      </a:cubicBezTo>
                      <a:cubicBezTo>
                        <a:pt x="1265" y="261"/>
                        <a:pt x="1240" y="271"/>
                        <a:pt x="1221" y="267"/>
                      </a:cubicBezTo>
                      <a:cubicBezTo>
                        <a:pt x="1171" y="259"/>
                        <a:pt x="1171" y="259"/>
                        <a:pt x="1171" y="259"/>
                      </a:cubicBezTo>
                      <a:cubicBezTo>
                        <a:pt x="1152" y="257"/>
                        <a:pt x="1132" y="240"/>
                        <a:pt x="1125" y="222"/>
                      </a:cubicBezTo>
                      <a:cubicBezTo>
                        <a:pt x="1061" y="32"/>
                        <a:pt x="1061" y="32"/>
                        <a:pt x="1061" y="32"/>
                      </a:cubicBezTo>
                      <a:cubicBezTo>
                        <a:pt x="1055" y="14"/>
                        <a:pt x="1034" y="0"/>
                        <a:pt x="1015" y="1"/>
                      </a:cubicBezTo>
                      <a:cubicBezTo>
                        <a:pt x="937" y="7"/>
                        <a:pt x="937" y="7"/>
                        <a:pt x="937" y="7"/>
                      </a:cubicBezTo>
                      <a:cubicBezTo>
                        <a:pt x="918" y="9"/>
                        <a:pt x="900" y="27"/>
                        <a:pt x="898" y="46"/>
                      </a:cubicBezTo>
                      <a:cubicBezTo>
                        <a:pt x="873" y="241"/>
                        <a:pt x="873" y="241"/>
                        <a:pt x="873" y="241"/>
                      </a:cubicBezTo>
                      <a:cubicBezTo>
                        <a:pt x="870" y="260"/>
                        <a:pt x="853" y="280"/>
                        <a:pt x="835" y="286"/>
                      </a:cubicBezTo>
                      <a:cubicBezTo>
                        <a:pt x="779" y="304"/>
                        <a:pt x="779" y="304"/>
                        <a:pt x="779" y="304"/>
                      </a:cubicBezTo>
                      <a:cubicBezTo>
                        <a:pt x="761" y="311"/>
                        <a:pt x="735" y="306"/>
                        <a:pt x="721" y="292"/>
                      </a:cubicBezTo>
                      <a:cubicBezTo>
                        <a:pt x="577" y="155"/>
                        <a:pt x="577" y="155"/>
                        <a:pt x="577" y="155"/>
                      </a:cubicBezTo>
                      <a:cubicBezTo>
                        <a:pt x="563" y="142"/>
                        <a:pt x="538" y="139"/>
                        <a:pt x="521" y="149"/>
                      </a:cubicBezTo>
                      <a:cubicBezTo>
                        <a:pt x="458" y="189"/>
                        <a:pt x="458" y="189"/>
                        <a:pt x="458" y="189"/>
                      </a:cubicBezTo>
                      <a:cubicBezTo>
                        <a:pt x="443" y="200"/>
                        <a:pt x="435" y="224"/>
                        <a:pt x="442" y="242"/>
                      </a:cubicBezTo>
                      <a:cubicBezTo>
                        <a:pt x="510" y="427"/>
                        <a:pt x="510" y="427"/>
                        <a:pt x="510" y="427"/>
                      </a:cubicBezTo>
                      <a:cubicBezTo>
                        <a:pt x="517" y="445"/>
                        <a:pt x="511" y="471"/>
                        <a:pt x="497" y="484"/>
                      </a:cubicBezTo>
                      <a:cubicBezTo>
                        <a:pt x="454" y="530"/>
                        <a:pt x="454" y="530"/>
                        <a:pt x="454" y="530"/>
                      </a:cubicBezTo>
                      <a:cubicBezTo>
                        <a:pt x="441" y="545"/>
                        <a:pt x="416" y="552"/>
                        <a:pt x="397" y="547"/>
                      </a:cubicBezTo>
                      <a:cubicBezTo>
                        <a:pt x="206" y="493"/>
                        <a:pt x="206" y="493"/>
                        <a:pt x="206" y="493"/>
                      </a:cubicBezTo>
                      <a:cubicBezTo>
                        <a:pt x="187" y="488"/>
                        <a:pt x="164" y="497"/>
                        <a:pt x="154" y="513"/>
                      </a:cubicBezTo>
                      <a:cubicBezTo>
                        <a:pt x="119" y="577"/>
                        <a:pt x="119" y="577"/>
                        <a:pt x="119" y="577"/>
                      </a:cubicBezTo>
                      <a:cubicBezTo>
                        <a:pt x="110" y="594"/>
                        <a:pt x="114" y="618"/>
                        <a:pt x="128" y="631"/>
                      </a:cubicBezTo>
                      <a:cubicBezTo>
                        <a:pt x="275" y="763"/>
                        <a:pt x="275" y="763"/>
                        <a:pt x="275" y="763"/>
                      </a:cubicBezTo>
                      <a:cubicBezTo>
                        <a:pt x="290" y="776"/>
                        <a:pt x="297" y="802"/>
                        <a:pt x="291" y="820"/>
                      </a:cubicBezTo>
                      <a:cubicBezTo>
                        <a:pt x="274" y="884"/>
                        <a:pt x="274" y="884"/>
                        <a:pt x="274" y="884"/>
                      </a:cubicBezTo>
                      <a:cubicBezTo>
                        <a:pt x="269" y="903"/>
                        <a:pt x="251" y="921"/>
                        <a:pt x="232" y="925"/>
                      </a:cubicBezTo>
                      <a:cubicBezTo>
                        <a:pt x="38" y="966"/>
                        <a:pt x="38" y="966"/>
                        <a:pt x="38" y="966"/>
                      </a:cubicBezTo>
                      <a:cubicBezTo>
                        <a:pt x="20" y="970"/>
                        <a:pt x="3" y="989"/>
                        <a:pt x="2" y="1008"/>
                      </a:cubicBezTo>
                      <a:cubicBezTo>
                        <a:pt x="2" y="1008"/>
                        <a:pt x="0" y="1033"/>
                        <a:pt x="0" y="1064"/>
                      </a:cubicBezTo>
                      <a:cubicBezTo>
                        <a:pt x="0" y="1081"/>
                        <a:pt x="0" y="1081"/>
                        <a:pt x="0" y="1081"/>
                      </a:cubicBezTo>
                      <a:cubicBezTo>
                        <a:pt x="1" y="1100"/>
                        <a:pt x="17" y="1119"/>
                        <a:pt x="35" y="1124"/>
                      </a:cubicBezTo>
                      <a:cubicBezTo>
                        <a:pt x="227" y="1173"/>
                        <a:pt x="227" y="1173"/>
                        <a:pt x="227" y="1173"/>
                      </a:cubicBezTo>
                      <a:cubicBezTo>
                        <a:pt x="246" y="1178"/>
                        <a:pt x="264" y="1197"/>
                        <a:pt x="268" y="1216"/>
                      </a:cubicBezTo>
                      <a:cubicBezTo>
                        <a:pt x="282" y="1279"/>
                        <a:pt x="282" y="1279"/>
                        <a:pt x="282" y="1279"/>
                      </a:cubicBezTo>
                      <a:cubicBezTo>
                        <a:pt x="288" y="1298"/>
                        <a:pt x="280" y="1323"/>
                        <a:pt x="265" y="1335"/>
                      </a:cubicBezTo>
                      <a:cubicBezTo>
                        <a:pt x="113" y="1461"/>
                        <a:pt x="113" y="1461"/>
                        <a:pt x="113" y="1461"/>
                      </a:cubicBezTo>
                      <a:cubicBezTo>
                        <a:pt x="98" y="1473"/>
                        <a:pt x="92" y="1497"/>
                        <a:pt x="101" y="1515"/>
                      </a:cubicBezTo>
                      <a:cubicBezTo>
                        <a:pt x="134" y="1581"/>
                        <a:pt x="134" y="1581"/>
                        <a:pt x="134" y="1581"/>
                      </a:cubicBezTo>
                      <a:cubicBezTo>
                        <a:pt x="144" y="1597"/>
                        <a:pt x="167" y="1608"/>
                        <a:pt x="185" y="1603"/>
                      </a:cubicBezTo>
                      <a:cubicBezTo>
                        <a:pt x="379" y="1557"/>
                        <a:pt x="379" y="1557"/>
                        <a:pt x="379" y="1557"/>
                      </a:cubicBezTo>
                      <a:cubicBezTo>
                        <a:pt x="398" y="1553"/>
                        <a:pt x="423" y="1561"/>
                        <a:pt x="435" y="1576"/>
                      </a:cubicBezTo>
                      <a:cubicBezTo>
                        <a:pt x="475" y="1621"/>
                        <a:pt x="475" y="1621"/>
                        <a:pt x="475" y="1621"/>
                      </a:cubicBezTo>
                      <a:cubicBezTo>
                        <a:pt x="488" y="1635"/>
                        <a:pt x="493" y="1661"/>
                        <a:pt x="485" y="1678"/>
                      </a:cubicBezTo>
                      <a:cubicBezTo>
                        <a:pt x="409" y="1860"/>
                        <a:pt x="409" y="1860"/>
                        <a:pt x="409" y="1860"/>
                      </a:cubicBezTo>
                      <a:cubicBezTo>
                        <a:pt x="402" y="1878"/>
                        <a:pt x="408" y="1902"/>
                        <a:pt x="423" y="1913"/>
                      </a:cubicBezTo>
                      <a:cubicBezTo>
                        <a:pt x="487" y="1958"/>
                        <a:pt x="487" y="1958"/>
                        <a:pt x="487" y="1958"/>
                      </a:cubicBezTo>
                      <a:cubicBezTo>
                        <a:pt x="503" y="1968"/>
                        <a:pt x="528" y="1966"/>
                        <a:pt x="542" y="1954"/>
                      </a:cubicBezTo>
                      <a:cubicBezTo>
                        <a:pt x="693" y="1822"/>
                        <a:pt x="693" y="1822"/>
                        <a:pt x="693" y="1822"/>
                      </a:cubicBezTo>
                      <a:cubicBezTo>
                        <a:pt x="708" y="1810"/>
                        <a:pt x="734" y="1805"/>
                        <a:pt x="752" y="1813"/>
                      </a:cubicBezTo>
                      <a:cubicBezTo>
                        <a:pt x="801" y="1832"/>
                        <a:pt x="801" y="1832"/>
                        <a:pt x="801" y="1832"/>
                      </a:cubicBezTo>
                      <a:cubicBezTo>
                        <a:pt x="819" y="1838"/>
                        <a:pt x="835" y="1858"/>
                        <a:pt x="837" y="1878"/>
                      </a:cubicBezTo>
                      <a:cubicBezTo>
                        <a:pt x="854" y="2074"/>
                        <a:pt x="854" y="2074"/>
                        <a:pt x="854" y="2074"/>
                      </a:cubicBezTo>
                      <a:cubicBezTo>
                        <a:pt x="855" y="2093"/>
                        <a:pt x="872" y="2111"/>
                        <a:pt x="891" y="2114"/>
                      </a:cubicBezTo>
                      <a:cubicBezTo>
                        <a:pt x="972" y="2124"/>
                        <a:pt x="972" y="2124"/>
                        <a:pt x="972" y="2124"/>
                      </a:cubicBezTo>
                      <a:cubicBezTo>
                        <a:pt x="991" y="2126"/>
                        <a:pt x="1012" y="2113"/>
                        <a:pt x="1019" y="2095"/>
                      </a:cubicBezTo>
                      <a:cubicBezTo>
                        <a:pt x="1092" y="1908"/>
                        <a:pt x="1092" y="1908"/>
                        <a:pt x="1092" y="1908"/>
                      </a:cubicBezTo>
                      <a:cubicBezTo>
                        <a:pt x="1099" y="1890"/>
                        <a:pt x="1120" y="1874"/>
                        <a:pt x="1139" y="1872"/>
                      </a:cubicBezTo>
                      <a:cubicBezTo>
                        <a:pt x="1183" y="1867"/>
                        <a:pt x="1183" y="1867"/>
                        <a:pt x="1183" y="1867"/>
                      </a:cubicBezTo>
                      <a:cubicBezTo>
                        <a:pt x="1202" y="1864"/>
                        <a:pt x="1226" y="1875"/>
                        <a:pt x="1236" y="1891"/>
                      </a:cubicBezTo>
                      <a:cubicBezTo>
                        <a:pt x="1343" y="2057"/>
                        <a:pt x="1343" y="2057"/>
                        <a:pt x="1343" y="2057"/>
                      </a:cubicBezTo>
                      <a:cubicBezTo>
                        <a:pt x="1353" y="2074"/>
                        <a:pt x="1377" y="2082"/>
                        <a:pt x="1395" y="2076"/>
                      </a:cubicBezTo>
                      <a:cubicBezTo>
                        <a:pt x="1474" y="2047"/>
                        <a:pt x="1474" y="2047"/>
                        <a:pt x="1474" y="2047"/>
                      </a:cubicBezTo>
                      <a:cubicBezTo>
                        <a:pt x="1492" y="2039"/>
                        <a:pt x="1505" y="2018"/>
                        <a:pt x="1503" y="1999"/>
                      </a:cubicBezTo>
                      <a:cubicBezTo>
                        <a:pt x="1480" y="1799"/>
                        <a:pt x="1480" y="1799"/>
                        <a:pt x="1480" y="1799"/>
                      </a:cubicBezTo>
                      <a:cubicBezTo>
                        <a:pt x="1478" y="1780"/>
                        <a:pt x="1490" y="1756"/>
                        <a:pt x="1506" y="1746"/>
                      </a:cubicBezTo>
                      <a:cubicBezTo>
                        <a:pt x="1537" y="1725"/>
                        <a:pt x="1537" y="1725"/>
                        <a:pt x="1537" y="1725"/>
                      </a:cubicBezTo>
                      <a:cubicBezTo>
                        <a:pt x="1552" y="1713"/>
                        <a:pt x="1579" y="1712"/>
                        <a:pt x="1595" y="1721"/>
                      </a:cubicBezTo>
                      <a:cubicBezTo>
                        <a:pt x="1767" y="1819"/>
                        <a:pt x="1767" y="1819"/>
                        <a:pt x="1767" y="1819"/>
                      </a:cubicBezTo>
                      <a:cubicBezTo>
                        <a:pt x="1784" y="1829"/>
                        <a:pt x="1809" y="1826"/>
                        <a:pt x="1822" y="1812"/>
                      </a:cubicBezTo>
                      <a:cubicBezTo>
                        <a:pt x="1881" y="1747"/>
                        <a:pt x="1881" y="1747"/>
                        <a:pt x="1881" y="1747"/>
                      </a:cubicBezTo>
                      <a:cubicBezTo>
                        <a:pt x="1893" y="1732"/>
                        <a:pt x="1895" y="1707"/>
                        <a:pt x="1884" y="1692"/>
                      </a:cubicBezTo>
                      <a:cubicBezTo>
                        <a:pt x="1772" y="1526"/>
                        <a:pt x="1772" y="1526"/>
                        <a:pt x="1772" y="1526"/>
                      </a:cubicBezTo>
                      <a:cubicBezTo>
                        <a:pt x="1761" y="1510"/>
                        <a:pt x="1760" y="1484"/>
                        <a:pt x="1770" y="1468"/>
                      </a:cubicBezTo>
                      <a:cubicBezTo>
                        <a:pt x="1779" y="1451"/>
                        <a:pt x="1818" y="1407"/>
                        <a:pt x="1837" y="1408"/>
                      </a:cubicBezTo>
                      <a:cubicBezTo>
                        <a:pt x="2036" y="1415"/>
                        <a:pt x="2036" y="1415"/>
                        <a:pt x="2036" y="1415"/>
                      </a:cubicBezTo>
                      <a:cubicBezTo>
                        <a:pt x="2055" y="1415"/>
                        <a:pt x="2075" y="1401"/>
                        <a:pt x="2081" y="1382"/>
                      </a:cubicBezTo>
                      <a:cubicBezTo>
                        <a:pt x="2104" y="1297"/>
                        <a:pt x="2104" y="1297"/>
                        <a:pt x="2104" y="1297"/>
                      </a:cubicBezTo>
                      <a:cubicBezTo>
                        <a:pt x="2108" y="1278"/>
                        <a:pt x="2098" y="1256"/>
                        <a:pt x="2081" y="1246"/>
                      </a:cubicBezTo>
                      <a:close/>
                      <a:moveTo>
                        <a:pt x="1057" y="1626"/>
                      </a:moveTo>
                      <a:cubicBezTo>
                        <a:pt x="746" y="1626"/>
                        <a:pt x="494" y="1374"/>
                        <a:pt x="494" y="1063"/>
                      </a:cubicBezTo>
                      <a:cubicBezTo>
                        <a:pt x="494" y="751"/>
                        <a:pt x="746" y="499"/>
                        <a:pt x="1057" y="499"/>
                      </a:cubicBezTo>
                      <a:cubicBezTo>
                        <a:pt x="1368" y="499"/>
                        <a:pt x="1621" y="751"/>
                        <a:pt x="1621" y="1063"/>
                      </a:cubicBezTo>
                      <a:cubicBezTo>
                        <a:pt x="1621" y="1374"/>
                        <a:pt x="1368" y="1626"/>
                        <a:pt x="1057" y="16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15">
                <a:extLst>
                  <a:ext uri="{FF2B5EF4-FFF2-40B4-BE49-F238E27FC236}">
                    <a16:creationId xmlns:a16="http://schemas.microsoft.com/office/drawing/2014/main" id="{59C51F3F-6227-C8B8-B709-7450D0548864}"/>
                  </a:ext>
                </a:extLst>
              </p:cNvPr>
              <p:cNvGrpSpPr/>
              <p:nvPr/>
            </p:nvGrpSpPr>
            <p:grpSpPr>
              <a:xfrm>
                <a:off x="5167565" y="1241183"/>
                <a:ext cx="1629784" cy="1638176"/>
                <a:chOff x="5167565" y="1241183"/>
                <a:chExt cx="1629784" cy="1638176"/>
              </a:xfrm>
            </p:grpSpPr>
            <p:grpSp>
              <p:nvGrpSpPr>
                <p:cNvPr id="17" name="Group 16">
                  <a:extLst>
                    <a:ext uri="{FF2B5EF4-FFF2-40B4-BE49-F238E27FC236}">
                      <a16:creationId xmlns:a16="http://schemas.microsoft.com/office/drawing/2014/main" id="{B400D148-6895-7B3A-7B3B-23C60146A0F4}"/>
                    </a:ext>
                  </a:extLst>
                </p:cNvPr>
                <p:cNvGrpSpPr/>
                <p:nvPr/>
              </p:nvGrpSpPr>
              <p:grpSpPr>
                <a:xfrm>
                  <a:off x="5167565" y="1241183"/>
                  <a:ext cx="1629784" cy="1638176"/>
                  <a:chOff x="5167565" y="1241183"/>
                  <a:chExt cx="1629784" cy="1638176"/>
                </a:xfrm>
              </p:grpSpPr>
              <p:sp>
                <p:nvSpPr>
                  <p:cNvPr id="19" name="Owal 27">
                    <a:extLst>
                      <a:ext uri="{FF2B5EF4-FFF2-40B4-BE49-F238E27FC236}">
                        <a16:creationId xmlns:a16="http://schemas.microsoft.com/office/drawing/2014/main" id="{444F1C18-B134-3CAE-53B6-B620078AEEC7}"/>
                      </a:ext>
                    </a:extLst>
                  </p:cNvPr>
                  <p:cNvSpPr/>
                  <p:nvPr/>
                </p:nvSpPr>
                <p:spPr>
                  <a:xfrm>
                    <a:off x="5480750" y="1544255"/>
                    <a:ext cx="1041073" cy="10410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Freeform 15">
                    <a:extLst>
                      <a:ext uri="{FF2B5EF4-FFF2-40B4-BE49-F238E27FC236}">
                        <a16:creationId xmlns:a16="http://schemas.microsoft.com/office/drawing/2014/main" id="{657A9FA9-217A-C9CC-C6A5-472C93687AE6}"/>
                      </a:ext>
                    </a:extLst>
                  </p:cNvPr>
                  <p:cNvSpPr>
                    <a:spLocks noEditPoints="1"/>
                  </p:cNvSpPr>
                  <p:nvPr/>
                </p:nvSpPr>
                <p:spPr bwMode="auto">
                  <a:xfrm rot="21005122">
                    <a:off x="5167565" y="1241183"/>
                    <a:ext cx="1629784" cy="1638176"/>
                  </a:xfrm>
                  <a:custGeom>
                    <a:avLst/>
                    <a:gdLst>
                      <a:gd name="T0" fmla="*/ 1905 w 2117"/>
                      <a:gd name="T1" fmla="*/ 1152 h 2126"/>
                      <a:gd name="T2" fmla="*/ 1878 w 2117"/>
                      <a:gd name="T3" fmla="*/ 1064 h 2126"/>
                      <a:gd name="T4" fmla="*/ 1908 w 2117"/>
                      <a:gd name="T5" fmla="*/ 1018 h 2126"/>
                      <a:gd name="T6" fmla="*/ 2114 w 2117"/>
                      <a:gd name="T7" fmla="*/ 882 h 2126"/>
                      <a:gd name="T8" fmla="*/ 2052 w 2117"/>
                      <a:gd name="T9" fmla="*/ 762 h 2126"/>
                      <a:gd name="T10" fmla="*/ 1804 w 2117"/>
                      <a:gd name="T11" fmla="*/ 728 h 2126"/>
                      <a:gd name="T12" fmla="*/ 1793 w 2117"/>
                      <a:gd name="T13" fmla="*/ 636 h 2126"/>
                      <a:gd name="T14" fmla="*/ 1912 w 2117"/>
                      <a:gd name="T15" fmla="*/ 420 h 2126"/>
                      <a:gd name="T16" fmla="*/ 1803 w 2117"/>
                      <a:gd name="T17" fmla="*/ 344 h 2126"/>
                      <a:gd name="T18" fmla="*/ 1569 w 2117"/>
                      <a:gd name="T19" fmla="*/ 428 h 2126"/>
                      <a:gd name="T20" fmla="*/ 1512 w 2117"/>
                      <a:gd name="T21" fmla="*/ 348 h 2126"/>
                      <a:gd name="T22" fmla="*/ 1517 w 2117"/>
                      <a:gd name="T23" fmla="*/ 100 h 2126"/>
                      <a:gd name="T24" fmla="*/ 1389 w 2117"/>
                      <a:gd name="T25" fmla="*/ 85 h 2126"/>
                      <a:gd name="T26" fmla="*/ 1221 w 2117"/>
                      <a:gd name="T27" fmla="*/ 267 h 2126"/>
                      <a:gd name="T28" fmla="*/ 1125 w 2117"/>
                      <a:gd name="T29" fmla="*/ 222 h 2126"/>
                      <a:gd name="T30" fmla="*/ 1015 w 2117"/>
                      <a:gd name="T31" fmla="*/ 1 h 2126"/>
                      <a:gd name="T32" fmla="*/ 898 w 2117"/>
                      <a:gd name="T33" fmla="*/ 46 h 2126"/>
                      <a:gd name="T34" fmla="*/ 835 w 2117"/>
                      <a:gd name="T35" fmla="*/ 286 h 2126"/>
                      <a:gd name="T36" fmla="*/ 721 w 2117"/>
                      <a:gd name="T37" fmla="*/ 292 h 2126"/>
                      <a:gd name="T38" fmla="*/ 521 w 2117"/>
                      <a:gd name="T39" fmla="*/ 149 h 2126"/>
                      <a:gd name="T40" fmla="*/ 442 w 2117"/>
                      <a:gd name="T41" fmla="*/ 242 h 2126"/>
                      <a:gd name="T42" fmla="*/ 497 w 2117"/>
                      <a:gd name="T43" fmla="*/ 484 h 2126"/>
                      <a:gd name="T44" fmla="*/ 397 w 2117"/>
                      <a:gd name="T45" fmla="*/ 547 h 2126"/>
                      <a:gd name="T46" fmla="*/ 154 w 2117"/>
                      <a:gd name="T47" fmla="*/ 513 h 2126"/>
                      <a:gd name="T48" fmla="*/ 128 w 2117"/>
                      <a:gd name="T49" fmla="*/ 631 h 2126"/>
                      <a:gd name="T50" fmla="*/ 291 w 2117"/>
                      <a:gd name="T51" fmla="*/ 820 h 2126"/>
                      <a:gd name="T52" fmla="*/ 232 w 2117"/>
                      <a:gd name="T53" fmla="*/ 925 h 2126"/>
                      <a:gd name="T54" fmla="*/ 2 w 2117"/>
                      <a:gd name="T55" fmla="*/ 1008 h 2126"/>
                      <a:gd name="T56" fmla="*/ 0 w 2117"/>
                      <a:gd name="T57" fmla="*/ 1081 h 2126"/>
                      <a:gd name="T58" fmla="*/ 227 w 2117"/>
                      <a:gd name="T59" fmla="*/ 1173 h 2126"/>
                      <a:gd name="T60" fmla="*/ 282 w 2117"/>
                      <a:gd name="T61" fmla="*/ 1279 h 2126"/>
                      <a:gd name="T62" fmla="*/ 113 w 2117"/>
                      <a:gd name="T63" fmla="*/ 1461 h 2126"/>
                      <a:gd name="T64" fmla="*/ 134 w 2117"/>
                      <a:gd name="T65" fmla="*/ 1581 h 2126"/>
                      <a:gd name="T66" fmla="*/ 379 w 2117"/>
                      <a:gd name="T67" fmla="*/ 1557 h 2126"/>
                      <a:gd name="T68" fmla="*/ 475 w 2117"/>
                      <a:gd name="T69" fmla="*/ 1621 h 2126"/>
                      <a:gd name="T70" fmla="*/ 409 w 2117"/>
                      <a:gd name="T71" fmla="*/ 1860 h 2126"/>
                      <a:gd name="T72" fmla="*/ 487 w 2117"/>
                      <a:gd name="T73" fmla="*/ 1958 h 2126"/>
                      <a:gd name="T74" fmla="*/ 693 w 2117"/>
                      <a:gd name="T75" fmla="*/ 1822 h 2126"/>
                      <a:gd name="T76" fmla="*/ 801 w 2117"/>
                      <a:gd name="T77" fmla="*/ 1832 h 2126"/>
                      <a:gd name="T78" fmla="*/ 854 w 2117"/>
                      <a:gd name="T79" fmla="*/ 2074 h 2126"/>
                      <a:gd name="T80" fmla="*/ 972 w 2117"/>
                      <a:gd name="T81" fmla="*/ 2124 h 2126"/>
                      <a:gd name="T82" fmla="*/ 1092 w 2117"/>
                      <a:gd name="T83" fmla="*/ 1908 h 2126"/>
                      <a:gd name="T84" fmla="*/ 1183 w 2117"/>
                      <a:gd name="T85" fmla="*/ 1867 h 2126"/>
                      <a:gd name="T86" fmla="*/ 1343 w 2117"/>
                      <a:gd name="T87" fmla="*/ 2057 h 2126"/>
                      <a:gd name="T88" fmla="*/ 1474 w 2117"/>
                      <a:gd name="T89" fmla="*/ 2047 h 2126"/>
                      <a:gd name="T90" fmla="*/ 1480 w 2117"/>
                      <a:gd name="T91" fmla="*/ 1799 h 2126"/>
                      <a:gd name="T92" fmla="*/ 1537 w 2117"/>
                      <a:gd name="T93" fmla="*/ 1725 h 2126"/>
                      <a:gd name="T94" fmla="*/ 1767 w 2117"/>
                      <a:gd name="T95" fmla="*/ 1819 h 2126"/>
                      <a:gd name="T96" fmla="*/ 1881 w 2117"/>
                      <a:gd name="T97" fmla="*/ 1747 h 2126"/>
                      <a:gd name="T98" fmla="*/ 1772 w 2117"/>
                      <a:gd name="T99" fmla="*/ 1526 h 2126"/>
                      <a:gd name="T100" fmla="*/ 1837 w 2117"/>
                      <a:gd name="T101" fmla="*/ 1408 h 2126"/>
                      <a:gd name="T102" fmla="*/ 2081 w 2117"/>
                      <a:gd name="T103" fmla="*/ 1382 h 2126"/>
                      <a:gd name="T104" fmla="*/ 2081 w 2117"/>
                      <a:gd name="T105" fmla="*/ 1246 h 2126"/>
                      <a:gd name="T106" fmla="*/ 494 w 2117"/>
                      <a:gd name="T107" fmla="*/ 1063 h 2126"/>
                      <a:gd name="T108" fmla="*/ 1621 w 2117"/>
                      <a:gd name="T109" fmla="*/ 1063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7" h="2126">
                        <a:moveTo>
                          <a:pt x="2081" y="1246"/>
                        </a:moveTo>
                        <a:cubicBezTo>
                          <a:pt x="1905" y="1152"/>
                          <a:pt x="1905" y="1152"/>
                          <a:pt x="1905" y="1152"/>
                        </a:cubicBezTo>
                        <a:cubicBezTo>
                          <a:pt x="1888" y="1143"/>
                          <a:pt x="1875" y="1120"/>
                          <a:pt x="1877" y="1101"/>
                        </a:cubicBezTo>
                        <a:cubicBezTo>
                          <a:pt x="1877" y="1101"/>
                          <a:pt x="1878" y="1088"/>
                          <a:pt x="1878" y="1064"/>
                        </a:cubicBezTo>
                        <a:cubicBezTo>
                          <a:pt x="1878" y="1054"/>
                          <a:pt x="1878" y="1054"/>
                          <a:pt x="1878" y="1054"/>
                        </a:cubicBezTo>
                        <a:cubicBezTo>
                          <a:pt x="1877" y="1042"/>
                          <a:pt x="1891" y="1026"/>
                          <a:pt x="1908" y="1018"/>
                        </a:cubicBezTo>
                        <a:cubicBezTo>
                          <a:pt x="2088" y="931"/>
                          <a:pt x="2088" y="931"/>
                          <a:pt x="2088" y="931"/>
                        </a:cubicBezTo>
                        <a:cubicBezTo>
                          <a:pt x="2106" y="923"/>
                          <a:pt x="2117" y="901"/>
                          <a:pt x="2114" y="882"/>
                        </a:cubicBezTo>
                        <a:cubicBezTo>
                          <a:pt x="2095" y="796"/>
                          <a:pt x="2095" y="796"/>
                          <a:pt x="2095" y="796"/>
                        </a:cubicBezTo>
                        <a:cubicBezTo>
                          <a:pt x="2090" y="777"/>
                          <a:pt x="2071" y="762"/>
                          <a:pt x="2052" y="762"/>
                        </a:cubicBezTo>
                        <a:cubicBezTo>
                          <a:pt x="1853" y="760"/>
                          <a:pt x="1853" y="760"/>
                          <a:pt x="1853" y="760"/>
                        </a:cubicBezTo>
                        <a:cubicBezTo>
                          <a:pt x="1834" y="760"/>
                          <a:pt x="1812" y="746"/>
                          <a:pt x="1804" y="728"/>
                        </a:cubicBezTo>
                        <a:cubicBezTo>
                          <a:pt x="1788" y="695"/>
                          <a:pt x="1788" y="695"/>
                          <a:pt x="1788" y="695"/>
                        </a:cubicBezTo>
                        <a:cubicBezTo>
                          <a:pt x="1780" y="678"/>
                          <a:pt x="1782" y="651"/>
                          <a:pt x="1793" y="636"/>
                        </a:cubicBezTo>
                        <a:cubicBezTo>
                          <a:pt x="1912" y="475"/>
                          <a:pt x="1912" y="475"/>
                          <a:pt x="1912" y="475"/>
                        </a:cubicBezTo>
                        <a:cubicBezTo>
                          <a:pt x="1924" y="460"/>
                          <a:pt x="1924" y="435"/>
                          <a:pt x="1912" y="420"/>
                        </a:cubicBezTo>
                        <a:cubicBezTo>
                          <a:pt x="1858" y="354"/>
                          <a:pt x="1858" y="354"/>
                          <a:pt x="1858" y="354"/>
                        </a:cubicBezTo>
                        <a:cubicBezTo>
                          <a:pt x="1845" y="339"/>
                          <a:pt x="1820" y="335"/>
                          <a:pt x="1803" y="344"/>
                        </a:cubicBezTo>
                        <a:cubicBezTo>
                          <a:pt x="1628" y="434"/>
                          <a:pt x="1628" y="434"/>
                          <a:pt x="1628" y="434"/>
                        </a:cubicBezTo>
                        <a:cubicBezTo>
                          <a:pt x="1611" y="443"/>
                          <a:pt x="1584" y="440"/>
                          <a:pt x="1569" y="428"/>
                        </a:cubicBezTo>
                        <a:cubicBezTo>
                          <a:pt x="1535" y="402"/>
                          <a:pt x="1535" y="402"/>
                          <a:pt x="1535" y="402"/>
                        </a:cubicBezTo>
                        <a:cubicBezTo>
                          <a:pt x="1520" y="391"/>
                          <a:pt x="1509" y="367"/>
                          <a:pt x="1512" y="348"/>
                        </a:cubicBezTo>
                        <a:cubicBezTo>
                          <a:pt x="1543" y="150"/>
                          <a:pt x="1543" y="150"/>
                          <a:pt x="1543" y="150"/>
                        </a:cubicBezTo>
                        <a:cubicBezTo>
                          <a:pt x="1546" y="131"/>
                          <a:pt x="1534" y="108"/>
                          <a:pt x="1517" y="100"/>
                        </a:cubicBezTo>
                        <a:cubicBezTo>
                          <a:pt x="1442" y="68"/>
                          <a:pt x="1442" y="68"/>
                          <a:pt x="1442" y="68"/>
                        </a:cubicBezTo>
                        <a:cubicBezTo>
                          <a:pt x="1424" y="62"/>
                          <a:pt x="1400" y="69"/>
                          <a:pt x="1389" y="85"/>
                        </a:cubicBezTo>
                        <a:cubicBezTo>
                          <a:pt x="1276" y="246"/>
                          <a:pt x="1276" y="246"/>
                          <a:pt x="1276" y="246"/>
                        </a:cubicBezTo>
                        <a:cubicBezTo>
                          <a:pt x="1265" y="261"/>
                          <a:pt x="1240" y="271"/>
                          <a:pt x="1221" y="267"/>
                        </a:cubicBezTo>
                        <a:cubicBezTo>
                          <a:pt x="1171" y="259"/>
                          <a:pt x="1171" y="259"/>
                          <a:pt x="1171" y="259"/>
                        </a:cubicBezTo>
                        <a:cubicBezTo>
                          <a:pt x="1152" y="257"/>
                          <a:pt x="1132" y="240"/>
                          <a:pt x="1125" y="222"/>
                        </a:cubicBezTo>
                        <a:cubicBezTo>
                          <a:pt x="1061" y="32"/>
                          <a:pt x="1061" y="32"/>
                          <a:pt x="1061" y="32"/>
                        </a:cubicBezTo>
                        <a:cubicBezTo>
                          <a:pt x="1055" y="14"/>
                          <a:pt x="1034" y="0"/>
                          <a:pt x="1015" y="1"/>
                        </a:cubicBezTo>
                        <a:cubicBezTo>
                          <a:pt x="937" y="7"/>
                          <a:pt x="937" y="7"/>
                          <a:pt x="937" y="7"/>
                        </a:cubicBezTo>
                        <a:cubicBezTo>
                          <a:pt x="918" y="9"/>
                          <a:pt x="900" y="27"/>
                          <a:pt x="898" y="46"/>
                        </a:cubicBezTo>
                        <a:cubicBezTo>
                          <a:pt x="873" y="241"/>
                          <a:pt x="873" y="241"/>
                          <a:pt x="873" y="241"/>
                        </a:cubicBezTo>
                        <a:cubicBezTo>
                          <a:pt x="870" y="260"/>
                          <a:pt x="853" y="280"/>
                          <a:pt x="835" y="286"/>
                        </a:cubicBezTo>
                        <a:cubicBezTo>
                          <a:pt x="779" y="304"/>
                          <a:pt x="779" y="304"/>
                          <a:pt x="779" y="304"/>
                        </a:cubicBezTo>
                        <a:cubicBezTo>
                          <a:pt x="761" y="311"/>
                          <a:pt x="735" y="306"/>
                          <a:pt x="721" y="292"/>
                        </a:cubicBezTo>
                        <a:cubicBezTo>
                          <a:pt x="577" y="155"/>
                          <a:pt x="577" y="155"/>
                          <a:pt x="577" y="155"/>
                        </a:cubicBezTo>
                        <a:cubicBezTo>
                          <a:pt x="563" y="142"/>
                          <a:pt x="538" y="139"/>
                          <a:pt x="521" y="149"/>
                        </a:cubicBezTo>
                        <a:cubicBezTo>
                          <a:pt x="458" y="189"/>
                          <a:pt x="458" y="189"/>
                          <a:pt x="458" y="189"/>
                        </a:cubicBezTo>
                        <a:cubicBezTo>
                          <a:pt x="443" y="200"/>
                          <a:pt x="435" y="224"/>
                          <a:pt x="442" y="242"/>
                        </a:cubicBezTo>
                        <a:cubicBezTo>
                          <a:pt x="510" y="427"/>
                          <a:pt x="510" y="427"/>
                          <a:pt x="510" y="427"/>
                        </a:cubicBezTo>
                        <a:cubicBezTo>
                          <a:pt x="517" y="445"/>
                          <a:pt x="511" y="471"/>
                          <a:pt x="497" y="484"/>
                        </a:cubicBezTo>
                        <a:cubicBezTo>
                          <a:pt x="454" y="530"/>
                          <a:pt x="454" y="530"/>
                          <a:pt x="454" y="530"/>
                        </a:cubicBezTo>
                        <a:cubicBezTo>
                          <a:pt x="441" y="545"/>
                          <a:pt x="416" y="552"/>
                          <a:pt x="397" y="547"/>
                        </a:cubicBezTo>
                        <a:cubicBezTo>
                          <a:pt x="206" y="493"/>
                          <a:pt x="206" y="493"/>
                          <a:pt x="206" y="493"/>
                        </a:cubicBezTo>
                        <a:cubicBezTo>
                          <a:pt x="187" y="488"/>
                          <a:pt x="164" y="497"/>
                          <a:pt x="154" y="513"/>
                        </a:cubicBezTo>
                        <a:cubicBezTo>
                          <a:pt x="119" y="577"/>
                          <a:pt x="119" y="577"/>
                          <a:pt x="119" y="577"/>
                        </a:cubicBezTo>
                        <a:cubicBezTo>
                          <a:pt x="110" y="594"/>
                          <a:pt x="114" y="618"/>
                          <a:pt x="128" y="631"/>
                        </a:cubicBezTo>
                        <a:cubicBezTo>
                          <a:pt x="275" y="763"/>
                          <a:pt x="275" y="763"/>
                          <a:pt x="275" y="763"/>
                        </a:cubicBezTo>
                        <a:cubicBezTo>
                          <a:pt x="290" y="776"/>
                          <a:pt x="297" y="802"/>
                          <a:pt x="291" y="820"/>
                        </a:cubicBezTo>
                        <a:cubicBezTo>
                          <a:pt x="274" y="884"/>
                          <a:pt x="274" y="884"/>
                          <a:pt x="274" y="884"/>
                        </a:cubicBezTo>
                        <a:cubicBezTo>
                          <a:pt x="269" y="903"/>
                          <a:pt x="251" y="921"/>
                          <a:pt x="232" y="925"/>
                        </a:cubicBezTo>
                        <a:cubicBezTo>
                          <a:pt x="38" y="966"/>
                          <a:pt x="38" y="966"/>
                          <a:pt x="38" y="966"/>
                        </a:cubicBezTo>
                        <a:cubicBezTo>
                          <a:pt x="20" y="970"/>
                          <a:pt x="3" y="989"/>
                          <a:pt x="2" y="1008"/>
                        </a:cubicBezTo>
                        <a:cubicBezTo>
                          <a:pt x="2" y="1008"/>
                          <a:pt x="0" y="1033"/>
                          <a:pt x="0" y="1064"/>
                        </a:cubicBezTo>
                        <a:cubicBezTo>
                          <a:pt x="0" y="1081"/>
                          <a:pt x="0" y="1081"/>
                          <a:pt x="0" y="1081"/>
                        </a:cubicBezTo>
                        <a:cubicBezTo>
                          <a:pt x="1" y="1100"/>
                          <a:pt x="17" y="1119"/>
                          <a:pt x="35" y="1124"/>
                        </a:cubicBezTo>
                        <a:cubicBezTo>
                          <a:pt x="227" y="1173"/>
                          <a:pt x="227" y="1173"/>
                          <a:pt x="227" y="1173"/>
                        </a:cubicBezTo>
                        <a:cubicBezTo>
                          <a:pt x="246" y="1178"/>
                          <a:pt x="264" y="1197"/>
                          <a:pt x="268" y="1216"/>
                        </a:cubicBezTo>
                        <a:cubicBezTo>
                          <a:pt x="282" y="1279"/>
                          <a:pt x="282" y="1279"/>
                          <a:pt x="282" y="1279"/>
                        </a:cubicBezTo>
                        <a:cubicBezTo>
                          <a:pt x="288" y="1298"/>
                          <a:pt x="280" y="1323"/>
                          <a:pt x="265" y="1335"/>
                        </a:cubicBezTo>
                        <a:cubicBezTo>
                          <a:pt x="113" y="1461"/>
                          <a:pt x="113" y="1461"/>
                          <a:pt x="113" y="1461"/>
                        </a:cubicBezTo>
                        <a:cubicBezTo>
                          <a:pt x="98" y="1473"/>
                          <a:pt x="92" y="1497"/>
                          <a:pt x="101" y="1515"/>
                        </a:cubicBezTo>
                        <a:cubicBezTo>
                          <a:pt x="134" y="1581"/>
                          <a:pt x="134" y="1581"/>
                          <a:pt x="134" y="1581"/>
                        </a:cubicBezTo>
                        <a:cubicBezTo>
                          <a:pt x="144" y="1597"/>
                          <a:pt x="167" y="1608"/>
                          <a:pt x="185" y="1603"/>
                        </a:cubicBezTo>
                        <a:cubicBezTo>
                          <a:pt x="379" y="1557"/>
                          <a:pt x="379" y="1557"/>
                          <a:pt x="379" y="1557"/>
                        </a:cubicBezTo>
                        <a:cubicBezTo>
                          <a:pt x="398" y="1553"/>
                          <a:pt x="423" y="1561"/>
                          <a:pt x="435" y="1576"/>
                        </a:cubicBezTo>
                        <a:cubicBezTo>
                          <a:pt x="475" y="1621"/>
                          <a:pt x="475" y="1621"/>
                          <a:pt x="475" y="1621"/>
                        </a:cubicBezTo>
                        <a:cubicBezTo>
                          <a:pt x="488" y="1635"/>
                          <a:pt x="493" y="1661"/>
                          <a:pt x="485" y="1678"/>
                        </a:cubicBezTo>
                        <a:cubicBezTo>
                          <a:pt x="409" y="1860"/>
                          <a:pt x="409" y="1860"/>
                          <a:pt x="409" y="1860"/>
                        </a:cubicBezTo>
                        <a:cubicBezTo>
                          <a:pt x="402" y="1878"/>
                          <a:pt x="408" y="1902"/>
                          <a:pt x="423" y="1913"/>
                        </a:cubicBezTo>
                        <a:cubicBezTo>
                          <a:pt x="487" y="1958"/>
                          <a:pt x="487" y="1958"/>
                          <a:pt x="487" y="1958"/>
                        </a:cubicBezTo>
                        <a:cubicBezTo>
                          <a:pt x="503" y="1968"/>
                          <a:pt x="528" y="1966"/>
                          <a:pt x="542" y="1954"/>
                        </a:cubicBezTo>
                        <a:cubicBezTo>
                          <a:pt x="693" y="1822"/>
                          <a:pt x="693" y="1822"/>
                          <a:pt x="693" y="1822"/>
                        </a:cubicBezTo>
                        <a:cubicBezTo>
                          <a:pt x="708" y="1810"/>
                          <a:pt x="734" y="1805"/>
                          <a:pt x="752" y="1813"/>
                        </a:cubicBezTo>
                        <a:cubicBezTo>
                          <a:pt x="801" y="1832"/>
                          <a:pt x="801" y="1832"/>
                          <a:pt x="801" y="1832"/>
                        </a:cubicBezTo>
                        <a:cubicBezTo>
                          <a:pt x="819" y="1838"/>
                          <a:pt x="835" y="1858"/>
                          <a:pt x="837" y="1878"/>
                        </a:cubicBezTo>
                        <a:cubicBezTo>
                          <a:pt x="854" y="2074"/>
                          <a:pt x="854" y="2074"/>
                          <a:pt x="854" y="2074"/>
                        </a:cubicBezTo>
                        <a:cubicBezTo>
                          <a:pt x="855" y="2093"/>
                          <a:pt x="872" y="2111"/>
                          <a:pt x="891" y="2114"/>
                        </a:cubicBezTo>
                        <a:cubicBezTo>
                          <a:pt x="972" y="2124"/>
                          <a:pt x="972" y="2124"/>
                          <a:pt x="972" y="2124"/>
                        </a:cubicBezTo>
                        <a:cubicBezTo>
                          <a:pt x="991" y="2126"/>
                          <a:pt x="1012" y="2113"/>
                          <a:pt x="1019" y="2095"/>
                        </a:cubicBezTo>
                        <a:cubicBezTo>
                          <a:pt x="1092" y="1908"/>
                          <a:pt x="1092" y="1908"/>
                          <a:pt x="1092" y="1908"/>
                        </a:cubicBezTo>
                        <a:cubicBezTo>
                          <a:pt x="1099" y="1890"/>
                          <a:pt x="1120" y="1874"/>
                          <a:pt x="1139" y="1872"/>
                        </a:cubicBezTo>
                        <a:cubicBezTo>
                          <a:pt x="1183" y="1867"/>
                          <a:pt x="1183" y="1867"/>
                          <a:pt x="1183" y="1867"/>
                        </a:cubicBezTo>
                        <a:cubicBezTo>
                          <a:pt x="1202" y="1864"/>
                          <a:pt x="1226" y="1875"/>
                          <a:pt x="1236" y="1891"/>
                        </a:cubicBezTo>
                        <a:cubicBezTo>
                          <a:pt x="1343" y="2057"/>
                          <a:pt x="1343" y="2057"/>
                          <a:pt x="1343" y="2057"/>
                        </a:cubicBezTo>
                        <a:cubicBezTo>
                          <a:pt x="1353" y="2074"/>
                          <a:pt x="1377" y="2082"/>
                          <a:pt x="1395" y="2076"/>
                        </a:cubicBezTo>
                        <a:cubicBezTo>
                          <a:pt x="1474" y="2047"/>
                          <a:pt x="1474" y="2047"/>
                          <a:pt x="1474" y="2047"/>
                        </a:cubicBezTo>
                        <a:cubicBezTo>
                          <a:pt x="1492" y="2039"/>
                          <a:pt x="1505" y="2018"/>
                          <a:pt x="1503" y="1999"/>
                        </a:cubicBezTo>
                        <a:cubicBezTo>
                          <a:pt x="1480" y="1799"/>
                          <a:pt x="1480" y="1799"/>
                          <a:pt x="1480" y="1799"/>
                        </a:cubicBezTo>
                        <a:cubicBezTo>
                          <a:pt x="1478" y="1780"/>
                          <a:pt x="1490" y="1756"/>
                          <a:pt x="1506" y="1746"/>
                        </a:cubicBezTo>
                        <a:cubicBezTo>
                          <a:pt x="1537" y="1725"/>
                          <a:pt x="1537" y="1725"/>
                          <a:pt x="1537" y="1725"/>
                        </a:cubicBezTo>
                        <a:cubicBezTo>
                          <a:pt x="1552" y="1713"/>
                          <a:pt x="1579" y="1712"/>
                          <a:pt x="1595" y="1721"/>
                        </a:cubicBezTo>
                        <a:cubicBezTo>
                          <a:pt x="1767" y="1819"/>
                          <a:pt x="1767" y="1819"/>
                          <a:pt x="1767" y="1819"/>
                        </a:cubicBezTo>
                        <a:cubicBezTo>
                          <a:pt x="1784" y="1829"/>
                          <a:pt x="1809" y="1826"/>
                          <a:pt x="1822" y="1812"/>
                        </a:cubicBezTo>
                        <a:cubicBezTo>
                          <a:pt x="1881" y="1747"/>
                          <a:pt x="1881" y="1747"/>
                          <a:pt x="1881" y="1747"/>
                        </a:cubicBezTo>
                        <a:cubicBezTo>
                          <a:pt x="1893" y="1732"/>
                          <a:pt x="1895" y="1707"/>
                          <a:pt x="1884" y="1692"/>
                        </a:cubicBezTo>
                        <a:cubicBezTo>
                          <a:pt x="1772" y="1526"/>
                          <a:pt x="1772" y="1526"/>
                          <a:pt x="1772" y="1526"/>
                        </a:cubicBezTo>
                        <a:cubicBezTo>
                          <a:pt x="1761" y="1510"/>
                          <a:pt x="1760" y="1484"/>
                          <a:pt x="1770" y="1468"/>
                        </a:cubicBezTo>
                        <a:cubicBezTo>
                          <a:pt x="1779" y="1451"/>
                          <a:pt x="1818" y="1407"/>
                          <a:pt x="1837" y="1408"/>
                        </a:cubicBezTo>
                        <a:cubicBezTo>
                          <a:pt x="2036" y="1415"/>
                          <a:pt x="2036" y="1415"/>
                          <a:pt x="2036" y="1415"/>
                        </a:cubicBezTo>
                        <a:cubicBezTo>
                          <a:pt x="2055" y="1415"/>
                          <a:pt x="2075" y="1401"/>
                          <a:pt x="2081" y="1382"/>
                        </a:cubicBezTo>
                        <a:cubicBezTo>
                          <a:pt x="2104" y="1297"/>
                          <a:pt x="2104" y="1297"/>
                          <a:pt x="2104" y="1297"/>
                        </a:cubicBezTo>
                        <a:cubicBezTo>
                          <a:pt x="2108" y="1278"/>
                          <a:pt x="2098" y="1256"/>
                          <a:pt x="2081" y="1246"/>
                        </a:cubicBezTo>
                        <a:close/>
                        <a:moveTo>
                          <a:pt x="1057" y="1626"/>
                        </a:moveTo>
                        <a:cubicBezTo>
                          <a:pt x="746" y="1626"/>
                          <a:pt x="494" y="1374"/>
                          <a:pt x="494" y="1063"/>
                        </a:cubicBezTo>
                        <a:cubicBezTo>
                          <a:pt x="494" y="751"/>
                          <a:pt x="746" y="499"/>
                          <a:pt x="1057" y="499"/>
                        </a:cubicBezTo>
                        <a:cubicBezTo>
                          <a:pt x="1368" y="499"/>
                          <a:pt x="1621" y="751"/>
                          <a:pt x="1621" y="1063"/>
                        </a:cubicBezTo>
                        <a:cubicBezTo>
                          <a:pt x="1621" y="1374"/>
                          <a:pt x="1368" y="1626"/>
                          <a:pt x="1057" y="162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24">
                  <a:extLst>
                    <a:ext uri="{FF2B5EF4-FFF2-40B4-BE49-F238E27FC236}">
                      <a16:creationId xmlns:a16="http://schemas.microsoft.com/office/drawing/2014/main" id="{62E0A3EA-1A6B-DEF6-E44B-81A5A6E82DC6}"/>
                    </a:ext>
                  </a:extLst>
                </p:cNvPr>
                <p:cNvSpPr>
                  <a:spLocks noChangeAspect="1" noEditPoints="1"/>
                </p:cNvSpPr>
                <p:nvPr/>
              </p:nvSpPr>
              <p:spPr bwMode="auto">
                <a:xfrm>
                  <a:off x="5607650" y="1614890"/>
                  <a:ext cx="749614" cy="890762"/>
                </a:xfrm>
                <a:custGeom>
                  <a:avLst/>
                  <a:gdLst>
                    <a:gd name="T0" fmla="*/ 280 w 436"/>
                    <a:gd name="T1" fmla="*/ 213 h 518"/>
                    <a:gd name="T2" fmla="*/ 108 w 436"/>
                    <a:gd name="T3" fmla="*/ 142 h 518"/>
                    <a:gd name="T4" fmla="*/ 137 w 436"/>
                    <a:gd name="T5" fmla="*/ 126 h 518"/>
                    <a:gd name="T6" fmla="*/ 147 w 436"/>
                    <a:gd name="T7" fmla="*/ 161 h 518"/>
                    <a:gd name="T8" fmla="*/ 157 w 436"/>
                    <a:gd name="T9" fmla="*/ 145 h 518"/>
                    <a:gd name="T10" fmla="*/ 175 w 436"/>
                    <a:gd name="T11" fmla="*/ 145 h 518"/>
                    <a:gd name="T12" fmla="*/ 185 w 436"/>
                    <a:gd name="T13" fmla="*/ 161 h 518"/>
                    <a:gd name="T14" fmla="*/ 418 w 436"/>
                    <a:gd name="T15" fmla="*/ 327 h 518"/>
                    <a:gd name="T16" fmla="*/ 387 w 436"/>
                    <a:gd name="T17" fmla="*/ 380 h 518"/>
                    <a:gd name="T18" fmla="*/ 328 w 436"/>
                    <a:gd name="T19" fmla="*/ 449 h 518"/>
                    <a:gd name="T20" fmla="*/ 59 w 436"/>
                    <a:gd name="T21" fmla="*/ 332 h 518"/>
                    <a:gd name="T22" fmla="*/ 387 w 436"/>
                    <a:gd name="T23" fmla="*/ 193 h 518"/>
                    <a:gd name="T24" fmla="*/ 233 w 436"/>
                    <a:gd name="T25" fmla="*/ 195 h 518"/>
                    <a:gd name="T26" fmla="*/ 241 w 436"/>
                    <a:gd name="T27" fmla="*/ 169 h 518"/>
                    <a:gd name="T28" fmla="*/ 255 w 436"/>
                    <a:gd name="T29" fmla="*/ 148 h 518"/>
                    <a:gd name="T30" fmla="*/ 250 w 436"/>
                    <a:gd name="T31" fmla="*/ 130 h 518"/>
                    <a:gd name="T32" fmla="*/ 245 w 436"/>
                    <a:gd name="T33" fmla="*/ 110 h 518"/>
                    <a:gd name="T34" fmla="*/ 227 w 436"/>
                    <a:gd name="T35" fmla="*/ 90 h 518"/>
                    <a:gd name="T36" fmla="*/ 215 w 436"/>
                    <a:gd name="T37" fmla="*/ 68 h 518"/>
                    <a:gd name="T38" fmla="*/ 187 w 436"/>
                    <a:gd name="T39" fmla="*/ 69 h 518"/>
                    <a:gd name="T40" fmla="*/ 170 w 436"/>
                    <a:gd name="T41" fmla="*/ 52 h 518"/>
                    <a:gd name="T42" fmla="*/ 152 w 436"/>
                    <a:gd name="T43" fmla="*/ 63 h 518"/>
                    <a:gd name="T44" fmla="*/ 126 w 436"/>
                    <a:gd name="T45" fmla="*/ 62 h 518"/>
                    <a:gd name="T46" fmla="*/ 114 w 436"/>
                    <a:gd name="T47" fmla="*/ 88 h 518"/>
                    <a:gd name="T48" fmla="*/ 85 w 436"/>
                    <a:gd name="T49" fmla="*/ 103 h 518"/>
                    <a:gd name="T50" fmla="*/ 87 w 436"/>
                    <a:gd name="T51" fmla="*/ 128 h 518"/>
                    <a:gd name="T52" fmla="*/ 81 w 436"/>
                    <a:gd name="T53" fmla="*/ 154 h 518"/>
                    <a:gd name="T54" fmla="*/ 86 w 436"/>
                    <a:gd name="T55" fmla="*/ 174 h 518"/>
                    <a:gd name="T56" fmla="*/ 104 w 436"/>
                    <a:gd name="T57" fmla="*/ 194 h 518"/>
                    <a:gd name="T58" fmla="*/ 116 w 436"/>
                    <a:gd name="T59" fmla="*/ 216 h 518"/>
                    <a:gd name="T60" fmla="*/ 146 w 436"/>
                    <a:gd name="T61" fmla="*/ 215 h 518"/>
                    <a:gd name="T62" fmla="*/ 172 w 436"/>
                    <a:gd name="T63" fmla="*/ 231 h 518"/>
                    <a:gd name="T64" fmla="*/ 193 w 436"/>
                    <a:gd name="T65" fmla="*/ 217 h 518"/>
                    <a:gd name="T66" fmla="*/ 218 w 436"/>
                    <a:gd name="T67" fmla="*/ 209 h 518"/>
                    <a:gd name="T68" fmla="*/ 233 w 436"/>
                    <a:gd name="T69" fmla="*/ 195 h 518"/>
                    <a:gd name="T70" fmla="*/ 318 w 436"/>
                    <a:gd name="T71" fmla="*/ 225 h 518"/>
                    <a:gd name="T72" fmla="*/ 319 w 436"/>
                    <a:gd name="T73" fmla="*/ 209 h 518"/>
                    <a:gd name="T74" fmla="*/ 307 w 436"/>
                    <a:gd name="T75" fmla="*/ 203 h 518"/>
                    <a:gd name="T76" fmla="*/ 297 w 436"/>
                    <a:gd name="T77" fmla="*/ 193 h 518"/>
                    <a:gd name="T78" fmla="*/ 286 w 436"/>
                    <a:gd name="T79" fmla="*/ 191 h 518"/>
                    <a:gd name="T80" fmla="*/ 277 w 436"/>
                    <a:gd name="T81" fmla="*/ 188 h 518"/>
                    <a:gd name="T82" fmla="*/ 266 w 436"/>
                    <a:gd name="T83" fmla="*/ 195 h 518"/>
                    <a:gd name="T84" fmla="*/ 252 w 436"/>
                    <a:gd name="T85" fmla="*/ 199 h 518"/>
                    <a:gd name="T86" fmla="*/ 245 w 436"/>
                    <a:gd name="T87" fmla="*/ 207 h 518"/>
                    <a:gd name="T88" fmla="*/ 241 w 436"/>
                    <a:gd name="T89" fmla="*/ 221 h 518"/>
                    <a:gd name="T90" fmla="*/ 234 w 436"/>
                    <a:gd name="T91" fmla="*/ 232 h 518"/>
                    <a:gd name="T92" fmla="*/ 242 w 436"/>
                    <a:gd name="T93" fmla="*/ 244 h 518"/>
                    <a:gd name="T94" fmla="*/ 242 w 436"/>
                    <a:gd name="T95" fmla="*/ 261 h 518"/>
                    <a:gd name="T96" fmla="*/ 253 w 436"/>
                    <a:gd name="T97" fmla="*/ 267 h 518"/>
                    <a:gd name="T98" fmla="*/ 263 w 436"/>
                    <a:gd name="T99" fmla="*/ 276 h 518"/>
                    <a:gd name="T100" fmla="*/ 274 w 436"/>
                    <a:gd name="T101" fmla="*/ 279 h 518"/>
                    <a:gd name="T102" fmla="*/ 288 w 436"/>
                    <a:gd name="T103" fmla="*/ 276 h 518"/>
                    <a:gd name="T104" fmla="*/ 301 w 436"/>
                    <a:gd name="T105" fmla="*/ 277 h 518"/>
                    <a:gd name="T106" fmla="*/ 308 w 436"/>
                    <a:gd name="T107" fmla="*/ 263 h 518"/>
                    <a:gd name="T108" fmla="*/ 322 w 436"/>
                    <a:gd name="T109" fmla="*/ 256 h 518"/>
                    <a:gd name="T110" fmla="*/ 321 w 436"/>
                    <a:gd name="T111" fmla="*/ 242 h 518"/>
                    <a:gd name="T112" fmla="*/ 327 w 436"/>
                    <a:gd name="T113" fmla="*/ 23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518">
                      <a:moveTo>
                        <a:pt x="302" y="235"/>
                      </a:moveTo>
                      <a:cubicBezTo>
                        <a:pt x="302" y="247"/>
                        <a:pt x="292" y="257"/>
                        <a:pt x="280" y="257"/>
                      </a:cubicBezTo>
                      <a:cubicBezTo>
                        <a:pt x="268" y="257"/>
                        <a:pt x="258" y="247"/>
                        <a:pt x="258" y="235"/>
                      </a:cubicBezTo>
                      <a:cubicBezTo>
                        <a:pt x="258" y="223"/>
                        <a:pt x="268" y="213"/>
                        <a:pt x="280" y="213"/>
                      </a:cubicBezTo>
                      <a:cubicBezTo>
                        <a:pt x="292" y="213"/>
                        <a:pt x="302" y="223"/>
                        <a:pt x="302" y="235"/>
                      </a:cubicBezTo>
                      <a:close/>
                      <a:moveTo>
                        <a:pt x="224" y="142"/>
                      </a:moveTo>
                      <a:cubicBezTo>
                        <a:pt x="224" y="174"/>
                        <a:pt x="198" y="200"/>
                        <a:pt x="166" y="200"/>
                      </a:cubicBezTo>
                      <a:cubicBezTo>
                        <a:pt x="134" y="200"/>
                        <a:pt x="108" y="174"/>
                        <a:pt x="108" y="142"/>
                      </a:cubicBezTo>
                      <a:cubicBezTo>
                        <a:pt x="108" y="110"/>
                        <a:pt x="134" y="84"/>
                        <a:pt x="166" y="84"/>
                      </a:cubicBezTo>
                      <a:cubicBezTo>
                        <a:pt x="198" y="84"/>
                        <a:pt x="224" y="110"/>
                        <a:pt x="224" y="142"/>
                      </a:cubicBezTo>
                      <a:close/>
                      <a:moveTo>
                        <a:pt x="147" y="135"/>
                      </a:moveTo>
                      <a:cubicBezTo>
                        <a:pt x="147" y="130"/>
                        <a:pt x="142" y="126"/>
                        <a:pt x="137" y="126"/>
                      </a:cubicBezTo>
                      <a:cubicBezTo>
                        <a:pt x="132" y="126"/>
                        <a:pt x="128" y="130"/>
                        <a:pt x="128" y="135"/>
                      </a:cubicBezTo>
                      <a:cubicBezTo>
                        <a:pt x="128" y="161"/>
                        <a:pt x="128" y="161"/>
                        <a:pt x="128" y="161"/>
                      </a:cubicBezTo>
                      <a:cubicBezTo>
                        <a:pt x="128" y="166"/>
                        <a:pt x="132" y="170"/>
                        <a:pt x="137" y="170"/>
                      </a:cubicBezTo>
                      <a:cubicBezTo>
                        <a:pt x="142" y="170"/>
                        <a:pt x="147" y="166"/>
                        <a:pt x="147" y="161"/>
                      </a:cubicBezTo>
                      <a:lnTo>
                        <a:pt x="147" y="135"/>
                      </a:lnTo>
                      <a:close/>
                      <a:moveTo>
                        <a:pt x="175" y="145"/>
                      </a:moveTo>
                      <a:cubicBezTo>
                        <a:pt x="175" y="140"/>
                        <a:pt x="171" y="136"/>
                        <a:pt x="166" y="136"/>
                      </a:cubicBezTo>
                      <a:cubicBezTo>
                        <a:pt x="161" y="136"/>
                        <a:pt x="157" y="140"/>
                        <a:pt x="157" y="145"/>
                      </a:cubicBezTo>
                      <a:cubicBezTo>
                        <a:pt x="157" y="161"/>
                        <a:pt x="157" y="161"/>
                        <a:pt x="157" y="161"/>
                      </a:cubicBezTo>
                      <a:cubicBezTo>
                        <a:pt x="157" y="166"/>
                        <a:pt x="161" y="170"/>
                        <a:pt x="166" y="170"/>
                      </a:cubicBezTo>
                      <a:cubicBezTo>
                        <a:pt x="171" y="170"/>
                        <a:pt x="175" y="166"/>
                        <a:pt x="175" y="161"/>
                      </a:cubicBezTo>
                      <a:lnTo>
                        <a:pt x="175" y="145"/>
                      </a:lnTo>
                      <a:close/>
                      <a:moveTo>
                        <a:pt x="203" y="123"/>
                      </a:moveTo>
                      <a:cubicBezTo>
                        <a:pt x="203" y="118"/>
                        <a:pt x="199" y="114"/>
                        <a:pt x="194" y="114"/>
                      </a:cubicBezTo>
                      <a:cubicBezTo>
                        <a:pt x="189" y="114"/>
                        <a:pt x="185" y="118"/>
                        <a:pt x="185" y="123"/>
                      </a:cubicBezTo>
                      <a:cubicBezTo>
                        <a:pt x="185" y="161"/>
                        <a:pt x="185" y="161"/>
                        <a:pt x="185" y="161"/>
                      </a:cubicBezTo>
                      <a:cubicBezTo>
                        <a:pt x="185" y="166"/>
                        <a:pt x="189" y="170"/>
                        <a:pt x="194" y="170"/>
                      </a:cubicBezTo>
                      <a:cubicBezTo>
                        <a:pt x="199" y="170"/>
                        <a:pt x="203" y="166"/>
                        <a:pt x="203" y="161"/>
                      </a:cubicBezTo>
                      <a:lnTo>
                        <a:pt x="203" y="123"/>
                      </a:lnTo>
                      <a:close/>
                      <a:moveTo>
                        <a:pt x="418" y="327"/>
                      </a:moveTo>
                      <a:cubicBezTo>
                        <a:pt x="387" y="334"/>
                        <a:pt x="387" y="334"/>
                        <a:pt x="387" y="334"/>
                      </a:cubicBezTo>
                      <a:cubicBezTo>
                        <a:pt x="387" y="359"/>
                        <a:pt x="387" y="359"/>
                        <a:pt x="387" y="359"/>
                      </a:cubicBezTo>
                      <a:cubicBezTo>
                        <a:pt x="368" y="365"/>
                        <a:pt x="348" y="365"/>
                        <a:pt x="348" y="365"/>
                      </a:cubicBezTo>
                      <a:cubicBezTo>
                        <a:pt x="348" y="365"/>
                        <a:pt x="364" y="377"/>
                        <a:pt x="387" y="380"/>
                      </a:cubicBezTo>
                      <a:cubicBezTo>
                        <a:pt x="387" y="386"/>
                        <a:pt x="387" y="386"/>
                        <a:pt x="387" y="386"/>
                      </a:cubicBezTo>
                      <a:cubicBezTo>
                        <a:pt x="387" y="386"/>
                        <a:pt x="387" y="386"/>
                        <a:pt x="387" y="386"/>
                      </a:cubicBezTo>
                      <a:cubicBezTo>
                        <a:pt x="387" y="388"/>
                        <a:pt x="387" y="389"/>
                        <a:pt x="387" y="390"/>
                      </a:cubicBezTo>
                      <a:cubicBezTo>
                        <a:pt x="387" y="422"/>
                        <a:pt x="361" y="449"/>
                        <a:pt x="328" y="449"/>
                      </a:cubicBezTo>
                      <a:cubicBezTo>
                        <a:pt x="290" y="441"/>
                        <a:pt x="290" y="441"/>
                        <a:pt x="290" y="441"/>
                      </a:cubicBezTo>
                      <a:cubicBezTo>
                        <a:pt x="283" y="518"/>
                        <a:pt x="283" y="518"/>
                        <a:pt x="283" y="518"/>
                      </a:cubicBezTo>
                      <a:cubicBezTo>
                        <a:pt x="68" y="518"/>
                        <a:pt x="68" y="518"/>
                        <a:pt x="68" y="518"/>
                      </a:cubicBezTo>
                      <a:cubicBezTo>
                        <a:pt x="59" y="332"/>
                        <a:pt x="59" y="332"/>
                        <a:pt x="59" y="332"/>
                      </a:cubicBezTo>
                      <a:cubicBezTo>
                        <a:pt x="59" y="332"/>
                        <a:pt x="59" y="332"/>
                        <a:pt x="59" y="332"/>
                      </a:cubicBezTo>
                      <a:cubicBezTo>
                        <a:pt x="23" y="296"/>
                        <a:pt x="0" y="247"/>
                        <a:pt x="0" y="193"/>
                      </a:cubicBezTo>
                      <a:cubicBezTo>
                        <a:pt x="0" y="86"/>
                        <a:pt x="87" y="0"/>
                        <a:pt x="194" y="0"/>
                      </a:cubicBezTo>
                      <a:cubicBezTo>
                        <a:pt x="300" y="0"/>
                        <a:pt x="387" y="86"/>
                        <a:pt x="387" y="193"/>
                      </a:cubicBezTo>
                      <a:cubicBezTo>
                        <a:pt x="387" y="199"/>
                        <a:pt x="387" y="206"/>
                        <a:pt x="386" y="212"/>
                      </a:cubicBezTo>
                      <a:cubicBezTo>
                        <a:pt x="394" y="227"/>
                        <a:pt x="415" y="269"/>
                        <a:pt x="423" y="283"/>
                      </a:cubicBezTo>
                      <a:cubicBezTo>
                        <a:pt x="435" y="304"/>
                        <a:pt x="436" y="321"/>
                        <a:pt x="418" y="327"/>
                      </a:cubicBezTo>
                      <a:close/>
                      <a:moveTo>
                        <a:pt x="233" y="195"/>
                      </a:moveTo>
                      <a:cubicBezTo>
                        <a:pt x="236" y="195"/>
                        <a:pt x="238" y="194"/>
                        <a:pt x="240" y="192"/>
                      </a:cubicBezTo>
                      <a:cubicBezTo>
                        <a:pt x="246" y="182"/>
                        <a:pt x="246" y="182"/>
                        <a:pt x="246" y="182"/>
                      </a:cubicBezTo>
                      <a:cubicBezTo>
                        <a:pt x="247" y="179"/>
                        <a:pt x="247" y="176"/>
                        <a:pt x="245" y="174"/>
                      </a:cubicBezTo>
                      <a:cubicBezTo>
                        <a:pt x="241" y="169"/>
                        <a:pt x="241" y="169"/>
                        <a:pt x="241" y="169"/>
                      </a:cubicBezTo>
                      <a:cubicBezTo>
                        <a:pt x="239" y="167"/>
                        <a:pt x="238" y="164"/>
                        <a:pt x="238" y="163"/>
                      </a:cubicBezTo>
                      <a:cubicBezTo>
                        <a:pt x="239" y="162"/>
                        <a:pt x="242" y="157"/>
                        <a:pt x="244" y="156"/>
                      </a:cubicBezTo>
                      <a:cubicBezTo>
                        <a:pt x="250" y="154"/>
                        <a:pt x="250" y="154"/>
                        <a:pt x="250" y="154"/>
                      </a:cubicBezTo>
                      <a:cubicBezTo>
                        <a:pt x="252" y="153"/>
                        <a:pt x="255" y="150"/>
                        <a:pt x="255" y="148"/>
                      </a:cubicBezTo>
                      <a:cubicBezTo>
                        <a:pt x="255" y="147"/>
                        <a:pt x="255" y="147"/>
                        <a:pt x="255" y="147"/>
                      </a:cubicBezTo>
                      <a:cubicBezTo>
                        <a:pt x="255" y="144"/>
                        <a:pt x="255" y="140"/>
                        <a:pt x="255" y="138"/>
                      </a:cubicBezTo>
                      <a:cubicBezTo>
                        <a:pt x="255" y="136"/>
                        <a:pt x="255" y="136"/>
                        <a:pt x="255" y="136"/>
                      </a:cubicBezTo>
                      <a:cubicBezTo>
                        <a:pt x="255" y="133"/>
                        <a:pt x="252" y="131"/>
                        <a:pt x="250" y="130"/>
                      </a:cubicBezTo>
                      <a:cubicBezTo>
                        <a:pt x="244" y="128"/>
                        <a:pt x="244" y="128"/>
                        <a:pt x="244" y="128"/>
                      </a:cubicBezTo>
                      <a:cubicBezTo>
                        <a:pt x="242" y="127"/>
                        <a:pt x="239" y="125"/>
                        <a:pt x="239" y="123"/>
                      </a:cubicBezTo>
                      <a:cubicBezTo>
                        <a:pt x="239" y="122"/>
                        <a:pt x="239" y="117"/>
                        <a:pt x="241" y="115"/>
                      </a:cubicBezTo>
                      <a:cubicBezTo>
                        <a:pt x="245" y="110"/>
                        <a:pt x="245" y="110"/>
                        <a:pt x="245" y="110"/>
                      </a:cubicBezTo>
                      <a:cubicBezTo>
                        <a:pt x="247" y="108"/>
                        <a:pt x="247" y="105"/>
                        <a:pt x="246" y="103"/>
                      </a:cubicBezTo>
                      <a:cubicBezTo>
                        <a:pt x="240" y="92"/>
                        <a:pt x="240" y="92"/>
                        <a:pt x="240" y="92"/>
                      </a:cubicBezTo>
                      <a:cubicBezTo>
                        <a:pt x="238" y="90"/>
                        <a:pt x="236" y="88"/>
                        <a:pt x="233" y="89"/>
                      </a:cubicBezTo>
                      <a:cubicBezTo>
                        <a:pt x="227" y="90"/>
                        <a:pt x="227" y="90"/>
                        <a:pt x="227" y="90"/>
                      </a:cubicBezTo>
                      <a:cubicBezTo>
                        <a:pt x="224" y="91"/>
                        <a:pt x="221" y="90"/>
                        <a:pt x="220" y="89"/>
                      </a:cubicBezTo>
                      <a:cubicBezTo>
                        <a:pt x="219" y="88"/>
                        <a:pt x="217" y="83"/>
                        <a:pt x="218" y="81"/>
                      </a:cubicBezTo>
                      <a:cubicBezTo>
                        <a:pt x="218" y="74"/>
                        <a:pt x="218" y="74"/>
                        <a:pt x="218" y="74"/>
                      </a:cubicBezTo>
                      <a:cubicBezTo>
                        <a:pt x="219" y="72"/>
                        <a:pt x="218" y="68"/>
                        <a:pt x="215" y="68"/>
                      </a:cubicBezTo>
                      <a:cubicBezTo>
                        <a:pt x="205" y="62"/>
                        <a:pt x="205" y="62"/>
                        <a:pt x="205" y="62"/>
                      </a:cubicBezTo>
                      <a:cubicBezTo>
                        <a:pt x="203" y="60"/>
                        <a:pt x="199" y="61"/>
                        <a:pt x="198" y="62"/>
                      </a:cubicBezTo>
                      <a:cubicBezTo>
                        <a:pt x="193" y="67"/>
                        <a:pt x="193" y="67"/>
                        <a:pt x="193" y="67"/>
                      </a:cubicBezTo>
                      <a:cubicBezTo>
                        <a:pt x="191" y="68"/>
                        <a:pt x="188" y="69"/>
                        <a:pt x="187" y="69"/>
                      </a:cubicBezTo>
                      <a:cubicBezTo>
                        <a:pt x="185" y="68"/>
                        <a:pt x="181" y="66"/>
                        <a:pt x="180" y="63"/>
                      </a:cubicBezTo>
                      <a:cubicBezTo>
                        <a:pt x="178" y="58"/>
                        <a:pt x="178" y="58"/>
                        <a:pt x="178" y="58"/>
                      </a:cubicBezTo>
                      <a:cubicBezTo>
                        <a:pt x="177" y="55"/>
                        <a:pt x="174" y="52"/>
                        <a:pt x="172" y="52"/>
                      </a:cubicBezTo>
                      <a:cubicBezTo>
                        <a:pt x="170" y="52"/>
                        <a:pt x="170" y="52"/>
                        <a:pt x="170" y="52"/>
                      </a:cubicBezTo>
                      <a:cubicBezTo>
                        <a:pt x="168" y="52"/>
                        <a:pt x="163" y="52"/>
                        <a:pt x="161" y="52"/>
                      </a:cubicBezTo>
                      <a:cubicBezTo>
                        <a:pt x="160" y="52"/>
                        <a:pt x="160" y="52"/>
                        <a:pt x="160" y="52"/>
                      </a:cubicBezTo>
                      <a:cubicBezTo>
                        <a:pt x="158" y="52"/>
                        <a:pt x="154" y="55"/>
                        <a:pt x="153" y="58"/>
                      </a:cubicBezTo>
                      <a:cubicBezTo>
                        <a:pt x="152" y="63"/>
                        <a:pt x="152" y="63"/>
                        <a:pt x="152" y="63"/>
                      </a:cubicBezTo>
                      <a:cubicBezTo>
                        <a:pt x="151" y="66"/>
                        <a:pt x="149" y="68"/>
                        <a:pt x="148" y="68"/>
                      </a:cubicBezTo>
                      <a:cubicBezTo>
                        <a:pt x="146" y="68"/>
                        <a:pt x="140" y="68"/>
                        <a:pt x="138" y="67"/>
                      </a:cubicBezTo>
                      <a:cubicBezTo>
                        <a:pt x="134" y="62"/>
                        <a:pt x="134" y="62"/>
                        <a:pt x="134" y="62"/>
                      </a:cubicBezTo>
                      <a:cubicBezTo>
                        <a:pt x="132" y="61"/>
                        <a:pt x="128" y="60"/>
                        <a:pt x="126" y="62"/>
                      </a:cubicBezTo>
                      <a:cubicBezTo>
                        <a:pt x="116" y="68"/>
                        <a:pt x="116" y="68"/>
                        <a:pt x="116" y="68"/>
                      </a:cubicBezTo>
                      <a:cubicBezTo>
                        <a:pt x="114" y="68"/>
                        <a:pt x="113" y="72"/>
                        <a:pt x="113" y="74"/>
                      </a:cubicBezTo>
                      <a:cubicBezTo>
                        <a:pt x="114" y="81"/>
                        <a:pt x="114" y="81"/>
                        <a:pt x="114" y="81"/>
                      </a:cubicBezTo>
                      <a:cubicBezTo>
                        <a:pt x="114" y="83"/>
                        <a:pt x="114" y="87"/>
                        <a:pt x="114" y="88"/>
                      </a:cubicBezTo>
                      <a:cubicBezTo>
                        <a:pt x="112" y="88"/>
                        <a:pt x="107" y="91"/>
                        <a:pt x="104" y="90"/>
                      </a:cubicBezTo>
                      <a:cubicBezTo>
                        <a:pt x="99" y="89"/>
                        <a:pt x="99" y="89"/>
                        <a:pt x="99" y="89"/>
                      </a:cubicBezTo>
                      <a:cubicBezTo>
                        <a:pt x="96" y="88"/>
                        <a:pt x="93" y="90"/>
                        <a:pt x="92" y="92"/>
                      </a:cubicBezTo>
                      <a:cubicBezTo>
                        <a:pt x="85" y="103"/>
                        <a:pt x="85" y="103"/>
                        <a:pt x="85" y="103"/>
                      </a:cubicBezTo>
                      <a:cubicBezTo>
                        <a:pt x="84" y="105"/>
                        <a:pt x="84" y="108"/>
                        <a:pt x="86" y="110"/>
                      </a:cubicBezTo>
                      <a:cubicBezTo>
                        <a:pt x="90" y="115"/>
                        <a:pt x="90" y="115"/>
                        <a:pt x="90" y="115"/>
                      </a:cubicBezTo>
                      <a:cubicBezTo>
                        <a:pt x="92" y="117"/>
                        <a:pt x="94" y="119"/>
                        <a:pt x="93" y="121"/>
                      </a:cubicBezTo>
                      <a:cubicBezTo>
                        <a:pt x="93" y="123"/>
                        <a:pt x="89" y="127"/>
                        <a:pt x="87" y="128"/>
                      </a:cubicBezTo>
                      <a:cubicBezTo>
                        <a:pt x="81" y="131"/>
                        <a:pt x="81" y="131"/>
                        <a:pt x="81" y="131"/>
                      </a:cubicBezTo>
                      <a:cubicBezTo>
                        <a:pt x="79" y="132"/>
                        <a:pt x="77" y="134"/>
                        <a:pt x="77" y="137"/>
                      </a:cubicBezTo>
                      <a:cubicBezTo>
                        <a:pt x="77" y="148"/>
                        <a:pt x="77" y="148"/>
                        <a:pt x="77" y="148"/>
                      </a:cubicBezTo>
                      <a:cubicBezTo>
                        <a:pt x="77" y="150"/>
                        <a:pt x="79" y="153"/>
                        <a:pt x="81" y="154"/>
                      </a:cubicBezTo>
                      <a:cubicBezTo>
                        <a:pt x="87" y="156"/>
                        <a:pt x="87" y="156"/>
                        <a:pt x="87" y="156"/>
                      </a:cubicBezTo>
                      <a:cubicBezTo>
                        <a:pt x="89" y="157"/>
                        <a:pt x="92" y="158"/>
                        <a:pt x="92" y="160"/>
                      </a:cubicBezTo>
                      <a:cubicBezTo>
                        <a:pt x="93" y="162"/>
                        <a:pt x="92" y="167"/>
                        <a:pt x="90" y="169"/>
                      </a:cubicBezTo>
                      <a:cubicBezTo>
                        <a:pt x="86" y="174"/>
                        <a:pt x="86" y="174"/>
                        <a:pt x="86" y="174"/>
                      </a:cubicBezTo>
                      <a:cubicBezTo>
                        <a:pt x="84" y="176"/>
                        <a:pt x="84" y="179"/>
                        <a:pt x="85" y="182"/>
                      </a:cubicBezTo>
                      <a:cubicBezTo>
                        <a:pt x="92" y="192"/>
                        <a:pt x="92" y="192"/>
                        <a:pt x="92" y="192"/>
                      </a:cubicBezTo>
                      <a:cubicBezTo>
                        <a:pt x="93" y="194"/>
                        <a:pt x="96" y="195"/>
                        <a:pt x="99" y="195"/>
                      </a:cubicBezTo>
                      <a:cubicBezTo>
                        <a:pt x="104" y="194"/>
                        <a:pt x="104" y="194"/>
                        <a:pt x="104" y="194"/>
                      </a:cubicBezTo>
                      <a:cubicBezTo>
                        <a:pt x="107" y="193"/>
                        <a:pt x="110" y="194"/>
                        <a:pt x="111" y="194"/>
                      </a:cubicBezTo>
                      <a:cubicBezTo>
                        <a:pt x="112" y="196"/>
                        <a:pt x="114" y="200"/>
                        <a:pt x="114" y="204"/>
                      </a:cubicBezTo>
                      <a:cubicBezTo>
                        <a:pt x="113" y="209"/>
                        <a:pt x="113" y="209"/>
                        <a:pt x="113" y="209"/>
                      </a:cubicBezTo>
                      <a:cubicBezTo>
                        <a:pt x="113" y="212"/>
                        <a:pt x="114" y="215"/>
                        <a:pt x="116" y="216"/>
                      </a:cubicBezTo>
                      <a:cubicBezTo>
                        <a:pt x="126" y="222"/>
                        <a:pt x="126" y="222"/>
                        <a:pt x="126" y="222"/>
                      </a:cubicBezTo>
                      <a:cubicBezTo>
                        <a:pt x="128" y="224"/>
                        <a:pt x="132" y="224"/>
                        <a:pt x="134" y="222"/>
                      </a:cubicBezTo>
                      <a:cubicBezTo>
                        <a:pt x="138" y="217"/>
                        <a:pt x="138" y="217"/>
                        <a:pt x="138" y="217"/>
                      </a:cubicBezTo>
                      <a:cubicBezTo>
                        <a:pt x="140" y="215"/>
                        <a:pt x="143" y="214"/>
                        <a:pt x="146" y="215"/>
                      </a:cubicBezTo>
                      <a:cubicBezTo>
                        <a:pt x="148" y="216"/>
                        <a:pt x="151" y="219"/>
                        <a:pt x="152" y="221"/>
                      </a:cubicBezTo>
                      <a:cubicBezTo>
                        <a:pt x="153" y="227"/>
                        <a:pt x="153" y="227"/>
                        <a:pt x="153" y="227"/>
                      </a:cubicBezTo>
                      <a:cubicBezTo>
                        <a:pt x="154" y="229"/>
                        <a:pt x="158" y="231"/>
                        <a:pt x="160" y="231"/>
                      </a:cubicBezTo>
                      <a:cubicBezTo>
                        <a:pt x="172" y="231"/>
                        <a:pt x="172" y="231"/>
                        <a:pt x="172" y="231"/>
                      </a:cubicBezTo>
                      <a:cubicBezTo>
                        <a:pt x="174" y="231"/>
                        <a:pt x="177" y="229"/>
                        <a:pt x="178" y="227"/>
                      </a:cubicBezTo>
                      <a:cubicBezTo>
                        <a:pt x="180" y="221"/>
                        <a:pt x="180" y="221"/>
                        <a:pt x="180" y="221"/>
                      </a:cubicBezTo>
                      <a:cubicBezTo>
                        <a:pt x="181" y="219"/>
                        <a:pt x="183" y="216"/>
                        <a:pt x="184" y="216"/>
                      </a:cubicBezTo>
                      <a:cubicBezTo>
                        <a:pt x="186" y="215"/>
                        <a:pt x="191" y="215"/>
                        <a:pt x="193" y="217"/>
                      </a:cubicBezTo>
                      <a:cubicBezTo>
                        <a:pt x="198" y="222"/>
                        <a:pt x="198" y="222"/>
                        <a:pt x="198" y="222"/>
                      </a:cubicBezTo>
                      <a:cubicBezTo>
                        <a:pt x="199" y="224"/>
                        <a:pt x="203" y="224"/>
                        <a:pt x="205" y="223"/>
                      </a:cubicBezTo>
                      <a:cubicBezTo>
                        <a:pt x="215" y="216"/>
                        <a:pt x="215" y="216"/>
                        <a:pt x="215" y="216"/>
                      </a:cubicBezTo>
                      <a:cubicBezTo>
                        <a:pt x="218" y="215"/>
                        <a:pt x="219" y="212"/>
                        <a:pt x="218" y="209"/>
                      </a:cubicBezTo>
                      <a:cubicBezTo>
                        <a:pt x="218" y="204"/>
                        <a:pt x="218" y="204"/>
                        <a:pt x="218" y="204"/>
                      </a:cubicBezTo>
                      <a:cubicBezTo>
                        <a:pt x="217" y="200"/>
                        <a:pt x="218" y="198"/>
                        <a:pt x="218" y="197"/>
                      </a:cubicBezTo>
                      <a:cubicBezTo>
                        <a:pt x="219" y="195"/>
                        <a:pt x="224" y="193"/>
                        <a:pt x="227" y="194"/>
                      </a:cubicBezTo>
                      <a:cubicBezTo>
                        <a:pt x="233" y="195"/>
                        <a:pt x="233" y="195"/>
                        <a:pt x="233" y="195"/>
                      </a:cubicBezTo>
                      <a:close/>
                      <a:moveTo>
                        <a:pt x="327" y="232"/>
                      </a:moveTo>
                      <a:cubicBezTo>
                        <a:pt x="327" y="230"/>
                        <a:pt x="325" y="229"/>
                        <a:pt x="324" y="229"/>
                      </a:cubicBezTo>
                      <a:cubicBezTo>
                        <a:pt x="321" y="227"/>
                        <a:pt x="321" y="227"/>
                        <a:pt x="321" y="227"/>
                      </a:cubicBezTo>
                      <a:cubicBezTo>
                        <a:pt x="320" y="227"/>
                        <a:pt x="318" y="226"/>
                        <a:pt x="318" y="225"/>
                      </a:cubicBezTo>
                      <a:cubicBezTo>
                        <a:pt x="318" y="224"/>
                        <a:pt x="318" y="222"/>
                        <a:pt x="319" y="221"/>
                      </a:cubicBezTo>
                      <a:cubicBezTo>
                        <a:pt x="321" y="218"/>
                        <a:pt x="321" y="218"/>
                        <a:pt x="321" y="218"/>
                      </a:cubicBezTo>
                      <a:cubicBezTo>
                        <a:pt x="322" y="217"/>
                        <a:pt x="323" y="215"/>
                        <a:pt x="322" y="214"/>
                      </a:cubicBezTo>
                      <a:cubicBezTo>
                        <a:pt x="319" y="209"/>
                        <a:pt x="319" y="209"/>
                        <a:pt x="319" y="209"/>
                      </a:cubicBezTo>
                      <a:cubicBezTo>
                        <a:pt x="318" y="208"/>
                        <a:pt x="317" y="207"/>
                        <a:pt x="315" y="207"/>
                      </a:cubicBezTo>
                      <a:cubicBezTo>
                        <a:pt x="312" y="208"/>
                        <a:pt x="312" y="208"/>
                        <a:pt x="312" y="208"/>
                      </a:cubicBezTo>
                      <a:cubicBezTo>
                        <a:pt x="311" y="208"/>
                        <a:pt x="309" y="208"/>
                        <a:pt x="308" y="207"/>
                      </a:cubicBezTo>
                      <a:cubicBezTo>
                        <a:pt x="308" y="207"/>
                        <a:pt x="307" y="204"/>
                        <a:pt x="307" y="203"/>
                      </a:cubicBezTo>
                      <a:cubicBezTo>
                        <a:pt x="308" y="199"/>
                        <a:pt x="308" y="199"/>
                        <a:pt x="308" y="199"/>
                      </a:cubicBezTo>
                      <a:cubicBezTo>
                        <a:pt x="308" y="198"/>
                        <a:pt x="307" y="196"/>
                        <a:pt x="306" y="196"/>
                      </a:cubicBezTo>
                      <a:cubicBezTo>
                        <a:pt x="301" y="193"/>
                        <a:pt x="301" y="193"/>
                        <a:pt x="301" y="193"/>
                      </a:cubicBezTo>
                      <a:cubicBezTo>
                        <a:pt x="299" y="192"/>
                        <a:pt x="298" y="192"/>
                        <a:pt x="297" y="193"/>
                      </a:cubicBezTo>
                      <a:cubicBezTo>
                        <a:pt x="294" y="195"/>
                        <a:pt x="294" y="195"/>
                        <a:pt x="294" y="195"/>
                      </a:cubicBezTo>
                      <a:cubicBezTo>
                        <a:pt x="293" y="196"/>
                        <a:pt x="292" y="197"/>
                        <a:pt x="291" y="197"/>
                      </a:cubicBezTo>
                      <a:cubicBezTo>
                        <a:pt x="290" y="196"/>
                        <a:pt x="288" y="195"/>
                        <a:pt x="288" y="194"/>
                      </a:cubicBezTo>
                      <a:cubicBezTo>
                        <a:pt x="286" y="191"/>
                        <a:pt x="286" y="191"/>
                        <a:pt x="286" y="191"/>
                      </a:cubicBezTo>
                      <a:cubicBezTo>
                        <a:pt x="286" y="189"/>
                        <a:pt x="285" y="188"/>
                        <a:pt x="283" y="188"/>
                      </a:cubicBezTo>
                      <a:cubicBezTo>
                        <a:pt x="282" y="188"/>
                        <a:pt x="282" y="188"/>
                        <a:pt x="282" y="188"/>
                      </a:cubicBezTo>
                      <a:cubicBezTo>
                        <a:pt x="281" y="188"/>
                        <a:pt x="279" y="188"/>
                        <a:pt x="278" y="188"/>
                      </a:cubicBezTo>
                      <a:cubicBezTo>
                        <a:pt x="277" y="188"/>
                        <a:pt x="277" y="188"/>
                        <a:pt x="277" y="188"/>
                      </a:cubicBezTo>
                      <a:cubicBezTo>
                        <a:pt x="276" y="188"/>
                        <a:pt x="274" y="189"/>
                        <a:pt x="274" y="191"/>
                      </a:cubicBezTo>
                      <a:cubicBezTo>
                        <a:pt x="273" y="194"/>
                        <a:pt x="273" y="194"/>
                        <a:pt x="273" y="194"/>
                      </a:cubicBezTo>
                      <a:cubicBezTo>
                        <a:pt x="272" y="195"/>
                        <a:pt x="272" y="196"/>
                        <a:pt x="271" y="196"/>
                      </a:cubicBezTo>
                      <a:cubicBezTo>
                        <a:pt x="270" y="196"/>
                        <a:pt x="267" y="196"/>
                        <a:pt x="266" y="195"/>
                      </a:cubicBezTo>
                      <a:cubicBezTo>
                        <a:pt x="263" y="193"/>
                        <a:pt x="263" y="193"/>
                        <a:pt x="263" y="193"/>
                      </a:cubicBezTo>
                      <a:cubicBezTo>
                        <a:pt x="262" y="192"/>
                        <a:pt x="261" y="192"/>
                        <a:pt x="259" y="193"/>
                      </a:cubicBezTo>
                      <a:cubicBezTo>
                        <a:pt x="254" y="196"/>
                        <a:pt x="254" y="196"/>
                        <a:pt x="254" y="196"/>
                      </a:cubicBezTo>
                      <a:cubicBezTo>
                        <a:pt x="253" y="196"/>
                        <a:pt x="252" y="198"/>
                        <a:pt x="252" y="199"/>
                      </a:cubicBezTo>
                      <a:cubicBezTo>
                        <a:pt x="253" y="203"/>
                        <a:pt x="253" y="203"/>
                        <a:pt x="253" y="203"/>
                      </a:cubicBezTo>
                      <a:cubicBezTo>
                        <a:pt x="253" y="204"/>
                        <a:pt x="253" y="206"/>
                        <a:pt x="253" y="206"/>
                      </a:cubicBezTo>
                      <a:cubicBezTo>
                        <a:pt x="252" y="207"/>
                        <a:pt x="249" y="208"/>
                        <a:pt x="248" y="208"/>
                      </a:cubicBezTo>
                      <a:cubicBezTo>
                        <a:pt x="245" y="207"/>
                        <a:pt x="245" y="207"/>
                        <a:pt x="245" y="207"/>
                      </a:cubicBezTo>
                      <a:cubicBezTo>
                        <a:pt x="244" y="207"/>
                        <a:pt x="242" y="208"/>
                        <a:pt x="242" y="209"/>
                      </a:cubicBezTo>
                      <a:cubicBezTo>
                        <a:pt x="238" y="214"/>
                        <a:pt x="238" y="214"/>
                        <a:pt x="238" y="214"/>
                      </a:cubicBezTo>
                      <a:cubicBezTo>
                        <a:pt x="238" y="215"/>
                        <a:pt x="238" y="217"/>
                        <a:pt x="239" y="218"/>
                      </a:cubicBezTo>
                      <a:cubicBezTo>
                        <a:pt x="241" y="221"/>
                        <a:pt x="241" y="221"/>
                        <a:pt x="241" y="221"/>
                      </a:cubicBezTo>
                      <a:cubicBezTo>
                        <a:pt x="242" y="222"/>
                        <a:pt x="242" y="223"/>
                        <a:pt x="242" y="224"/>
                      </a:cubicBezTo>
                      <a:cubicBezTo>
                        <a:pt x="242" y="225"/>
                        <a:pt x="240" y="227"/>
                        <a:pt x="239" y="228"/>
                      </a:cubicBezTo>
                      <a:cubicBezTo>
                        <a:pt x="236" y="229"/>
                        <a:pt x="236" y="229"/>
                        <a:pt x="236" y="229"/>
                      </a:cubicBezTo>
                      <a:cubicBezTo>
                        <a:pt x="235" y="229"/>
                        <a:pt x="234" y="231"/>
                        <a:pt x="234" y="232"/>
                      </a:cubicBezTo>
                      <a:cubicBezTo>
                        <a:pt x="234" y="238"/>
                        <a:pt x="234" y="238"/>
                        <a:pt x="234" y="238"/>
                      </a:cubicBezTo>
                      <a:cubicBezTo>
                        <a:pt x="234" y="239"/>
                        <a:pt x="235" y="241"/>
                        <a:pt x="236" y="241"/>
                      </a:cubicBezTo>
                      <a:cubicBezTo>
                        <a:pt x="239" y="242"/>
                        <a:pt x="239" y="242"/>
                        <a:pt x="239" y="242"/>
                      </a:cubicBezTo>
                      <a:cubicBezTo>
                        <a:pt x="240" y="243"/>
                        <a:pt x="242" y="243"/>
                        <a:pt x="242" y="244"/>
                      </a:cubicBezTo>
                      <a:cubicBezTo>
                        <a:pt x="242" y="245"/>
                        <a:pt x="242" y="248"/>
                        <a:pt x="241" y="249"/>
                      </a:cubicBezTo>
                      <a:cubicBezTo>
                        <a:pt x="239" y="251"/>
                        <a:pt x="239" y="251"/>
                        <a:pt x="239" y="251"/>
                      </a:cubicBezTo>
                      <a:cubicBezTo>
                        <a:pt x="238" y="253"/>
                        <a:pt x="238" y="254"/>
                        <a:pt x="238" y="256"/>
                      </a:cubicBezTo>
                      <a:cubicBezTo>
                        <a:pt x="242" y="261"/>
                        <a:pt x="242" y="261"/>
                        <a:pt x="242" y="261"/>
                      </a:cubicBezTo>
                      <a:cubicBezTo>
                        <a:pt x="242" y="262"/>
                        <a:pt x="244" y="263"/>
                        <a:pt x="245" y="263"/>
                      </a:cubicBezTo>
                      <a:cubicBezTo>
                        <a:pt x="248" y="262"/>
                        <a:pt x="248" y="262"/>
                        <a:pt x="248" y="262"/>
                      </a:cubicBezTo>
                      <a:cubicBezTo>
                        <a:pt x="249" y="261"/>
                        <a:pt x="251" y="262"/>
                        <a:pt x="252" y="262"/>
                      </a:cubicBezTo>
                      <a:cubicBezTo>
                        <a:pt x="252" y="263"/>
                        <a:pt x="253" y="265"/>
                        <a:pt x="253" y="267"/>
                      </a:cubicBezTo>
                      <a:cubicBezTo>
                        <a:pt x="252" y="270"/>
                        <a:pt x="252" y="270"/>
                        <a:pt x="252" y="270"/>
                      </a:cubicBezTo>
                      <a:cubicBezTo>
                        <a:pt x="252" y="271"/>
                        <a:pt x="253" y="273"/>
                        <a:pt x="254" y="273"/>
                      </a:cubicBezTo>
                      <a:cubicBezTo>
                        <a:pt x="259" y="276"/>
                        <a:pt x="259" y="276"/>
                        <a:pt x="259" y="276"/>
                      </a:cubicBezTo>
                      <a:cubicBezTo>
                        <a:pt x="261" y="277"/>
                        <a:pt x="262" y="277"/>
                        <a:pt x="263" y="276"/>
                      </a:cubicBezTo>
                      <a:cubicBezTo>
                        <a:pt x="266" y="274"/>
                        <a:pt x="266" y="274"/>
                        <a:pt x="266" y="274"/>
                      </a:cubicBezTo>
                      <a:cubicBezTo>
                        <a:pt x="267" y="273"/>
                        <a:pt x="269" y="273"/>
                        <a:pt x="270" y="273"/>
                      </a:cubicBezTo>
                      <a:cubicBezTo>
                        <a:pt x="271" y="273"/>
                        <a:pt x="272" y="275"/>
                        <a:pt x="273" y="276"/>
                      </a:cubicBezTo>
                      <a:cubicBezTo>
                        <a:pt x="274" y="279"/>
                        <a:pt x="274" y="279"/>
                        <a:pt x="274" y="279"/>
                      </a:cubicBezTo>
                      <a:cubicBezTo>
                        <a:pt x="274" y="280"/>
                        <a:pt x="276" y="281"/>
                        <a:pt x="277" y="281"/>
                      </a:cubicBezTo>
                      <a:cubicBezTo>
                        <a:pt x="283" y="281"/>
                        <a:pt x="283" y="281"/>
                        <a:pt x="283" y="281"/>
                      </a:cubicBezTo>
                      <a:cubicBezTo>
                        <a:pt x="285" y="281"/>
                        <a:pt x="286" y="280"/>
                        <a:pt x="286" y="279"/>
                      </a:cubicBezTo>
                      <a:cubicBezTo>
                        <a:pt x="288" y="276"/>
                        <a:pt x="288" y="276"/>
                        <a:pt x="288" y="276"/>
                      </a:cubicBezTo>
                      <a:cubicBezTo>
                        <a:pt x="288" y="275"/>
                        <a:pt x="289" y="273"/>
                        <a:pt x="290" y="273"/>
                      </a:cubicBezTo>
                      <a:cubicBezTo>
                        <a:pt x="291" y="273"/>
                        <a:pt x="293" y="273"/>
                        <a:pt x="294" y="274"/>
                      </a:cubicBezTo>
                      <a:cubicBezTo>
                        <a:pt x="297" y="276"/>
                        <a:pt x="297" y="276"/>
                        <a:pt x="297" y="276"/>
                      </a:cubicBezTo>
                      <a:cubicBezTo>
                        <a:pt x="298" y="277"/>
                        <a:pt x="299" y="277"/>
                        <a:pt x="301" y="277"/>
                      </a:cubicBezTo>
                      <a:cubicBezTo>
                        <a:pt x="306" y="273"/>
                        <a:pt x="306" y="273"/>
                        <a:pt x="306" y="273"/>
                      </a:cubicBezTo>
                      <a:cubicBezTo>
                        <a:pt x="307" y="273"/>
                        <a:pt x="308" y="271"/>
                        <a:pt x="308" y="270"/>
                      </a:cubicBezTo>
                      <a:cubicBezTo>
                        <a:pt x="307" y="267"/>
                        <a:pt x="307" y="267"/>
                        <a:pt x="307" y="267"/>
                      </a:cubicBezTo>
                      <a:cubicBezTo>
                        <a:pt x="307" y="265"/>
                        <a:pt x="307" y="264"/>
                        <a:pt x="308" y="263"/>
                      </a:cubicBezTo>
                      <a:cubicBezTo>
                        <a:pt x="308" y="263"/>
                        <a:pt x="311" y="261"/>
                        <a:pt x="312" y="262"/>
                      </a:cubicBezTo>
                      <a:cubicBezTo>
                        <a:pt x="315" y="263"/>
                        <a:pt x="315" y="263"/>
                        <a:pt x="315" y="263"/>
                      </a:cubicBezTo>
                      <a:cubicBezTo>
                        <a:pt x="317" y="263"/>
                        <a:pt x="318" y="262"/>
                        <a:pt x="319" y="261"/>
                      </a:cubicBezTo>
                      <a:cubicBezTo>
                        <a:pt x="322" y="256"/>
                        <a:pt x="322" y="256"/>
                        <a:pt x="322" y="256"/>
                      </a:cubicBezTo>
                      <a:cubicBezTo>
                        <a:pt x="323" y="254"/>
                        <a:pt x="322" y="253"/>
                        <a:pt x="321" y="251"/>
                      </a:cubicBezTo>
                      <a:cubicBezTo>
                        <a:pt x="319" y="249"/>
                        <a:pt x="319" y="249"/>
                        <a:pt x="319" y="249"/>
                      </a:cubicBezTo>
                      <a:cubicBezTo>
                        <a:pt x="318" y="248"/>
                        <a:pt x="318" y="246"/>
                        <a:pt x="318" y="246"/>
                      </a:cubicBezTo>
                      <a:cubicBezTo>
                        <a:pt x="318" y="245"/>
                        <a:pt x="320" y="243"/>
                        <a:pt x="321" y="242"/>
                      </a:cubicBezTo>
                      <a:cubicBezTo>
                        <a:pt x="324" y="241"/>
                        <a:pt x="324" y="241"/>
                        <a:pt x="324" y="241"/>
                      </a:cubicBezTo>
                      <a:cubicBezTo>
                        <a:pt x="325" y="241"/>
                        <a:pt x="327" y="239"/>
                        <a:pt x="327" y="238"/>
                      </a:cubicBezTo>
                      <a:cubicBezTo>
                        <a:pt x="327" y="237"/>
                        <a:pt x="327" y="237"/>
                        <a:pt x="327" y="237"/>
                      </a:cubicBezTo>
                      <a:cubicBezTo>
                        <a:pt x="327" y="236"/>
                        <a:pt x="327" y="234"/>
                        <a:pt x="327" y="232"/>
                      </a:cubicBezTo>
                      <a:cubicBezTo>
                        <a:pt x="327" y="232"/>
                        <a:pt x="327" y="232"/>
                        <a:pt x="327" y="2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29" name="Group 28">
            <a:extLst>
              <a:ext uri="{FF2B5EF4-FFF2-40B4-BE49-F238E27FC236}">
                <a16:creationId xmlns:a16="http://schemas.microsoft.com/office/drawing/2014/main" id="{3191830A-2161-6980-F5A9-DADDB08257D9}"/>
              </a:ext>
            </a:extLst>
          </p:cNvPr>
          <p:cNvGrpSpPr/>
          <p:nvPr/>
        </p:nvGrpSpPr>
        <p:grpSpPr>
          <a:xfrm>
            <a:off x="2034495" y="4948519"/>
            <a:ext cx="2504019" cy="1358045"/>
            <a:chOff x="2063159" y="4161824"/>
            <a:chExt cx="1436768" cy="2144157"/>
          </a:xfrm>
        </p:grpSpPr>
        <p:sp>
          <p:nvSpPr>
            <p:cNvPr id="30" name="Prostokąt 10">
              <a:extLst>
                <a:ext uri="{FF2B5EF4-FFF2-40B4-BE49-F238E27FC236}">
                  <a16:creationId xmlns:a16="http://schemas.microsoft.com/office/drawing/2014/main" id="{22DF62F4-63B4-FD6A-21FF-E6F8B0031798}"/>
                </a:ext>
              </a:extLst>
            </p:cNvPr>
            <p:cNvSpPr/>
            <p:nvPr/>
          </p:nvSpPr>
          <p:spPr>
            <a:xfrm>
              <a:off x="2063159" y="4161824"/>
              <a:ext cx="1436768" cy="21441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dirty="0">
                  <a:solidFill>
                    <a:prstClr val="black"/>
                  </a:solidFill>
                </a:rPr>
                <a:t>Require significant </a:t>
              </a:r>
              <a:r>
                <a:rPr lang="en-US" sz="1600" b="1" dirty="0">
                  <a:solidFill>
                    <a:prstClr val="black"/>
                  </a:solidFill>
                </a:rPr>
                <a:t>training data </a:t>
              </a:r>
              <a:r>
                <a:rPr lang="en-US" sz="1600" dirty="0">
                  <a:solidFill>
                    <a:prstClr val="black"/>
                  </a:solidFill>
                </a:rPr>
                <a:t>to produce accurate results.</a:t>
              </a:r>
            </a:p>
          </p:txBody>
        </p:sp>
        <p:sp>
          <p:nvSpPr>
            <p:cNvPr id="31" name="Prostokąt 13">
              <a:extLst>
                <a:ext uri="{FF2B5EF4-FFF2-40B4-BE49-F238E27FC236}">
                  <a16:creationId xmlns:a16="http://schemas.microsoft.com/office/drawing/2014/main" id="{ABA7A617-3F53-13C7-B482-00A2882F86A8}"/>
                </a:ext>
              </a:extLst>
            </p:cNvPr>
            <p:cNvSpPr/>
            <p:nvPr/>
          </p:nvSpPr>
          <p:spPr>
            <a:xfrm>
              <a:off x="2063159" y="4161824"/>
              <a:ext cx="1436768" cy="82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grpSp>
        <p:nvGrpSpPr>
          <p:cNvPr id="32" name="Group 31">
            <a:extLst>
              <a:ext uri="{FF2B5EF4-FFF2-40B4-BE49-F238E27FC236}">
                <a16:creationId xmlns:a16="http://schemas.microsoft.com/office/drawing/2014/main" id="{EA43B20B-07F1-000F-AB49-67AEA367BF68}"/>
              </a:ext>
            </a:extLst>
          </p:cNvPr>
          <p:cNvGrpSpPr/>
          <p:nvPr/>
        </p:nvGrpSpPr>
        <p:grpSpPr>
          <a:xfrm>
            <a:off x="4843991" y="4948520"/>
            <a:ext cx="2504019" cy="1360800"/>
            <a:chOff x="5380973" y="4145039"/>
            <a:chExt cx="1436768" cy="2130373"/>
          </a:xfrm>
        </p:grpSpPr>
        <p:sp>
          <p:nvSpPr>
            <p:cNvPr id="33" name="Prostokąt 36">
              <a:extLst>
                <a:ext uri="{FF2B5EF4-FFF2-40B4-BE49-F238E27FC236}">
                  <a16:creationId xmlns:a16="http://schemas.microsoft.com/office/drawing/2014/main" id="{32720576-59A7-4CAB-4D81-F445335BE634}"/>
                </a:ext>
              </a:extLst>
            </p:cNvPr>
            <p:cNvSpPr/>
            <p:nvPr/>
          </p:nvSpPr>
          <p:spPr>
            <a:xfrm>
              <a:off x="5380973" y="4145039"/>
              <a:ext cx="1436768" cy="2130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b="1" dirty="0">
                  <a:solidFill>
                    <a:prstClr val="black"/>
                  </a:solidFill>
                </a:rPr>
                <a:t>Security and privacy </a:t>
              </a:r>
              <a:r>
                <a:rPr lang="en-US" sz="1600" dirty="0">
                  <a:solidFill>
                    <a:prstClr val="black"/>
                  </a:solidFill>
                </a:rPr>
                <a:t>- AI systems can be vulnerable to malicious attacks.</a:t>
              </a:r>
            </a:p>
          </p:txBody>
        </p:sp>
        <p:sp>
          <p:nvSpPr>
            <p:cNvPr id="34" name="Prostokąt 47">
              <a:extLst>
                <a:ext uri="{FF2B5EF4-FFF2-40B4-BE49-F238E27FC236}">
                  <a16:creationId xmlns:a16="http://schemas.microsoft.com/office/drawing/2014/main" id="{F8B6AD45-0C78-831A-6F5D-77A25A7C372C}"/>
                </a:ext>
              </a:extLst>
            </p:cNvPr>
            <p:cNvSpPr/>
            <p:nvPr/>
          </p:nvSpPr>
          <p:spPr>
            <a:xfrm>
              <a:off x="5380973" y="4145039"/>
              <a:ext cx="1436768" cy="845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grpSp>
        <p:nvGrpSpPr>
          <p:cNvPr id="35" name="Group 34">
            <a:extLst>
              <a:ext uri="{FF2B5EF4-FFF2-40B4-BE49-F238E27FC236}">
                <a16:creationId xmlns:a16="http://schemas.microsoft.com/office/drawing/2014/main" id="{C9ED68BB-0302-D2DE-9108-D29ECD5A1662}"/>
              </a:ext>
            </a:extLst>
          </p:cNvPr>
          <p:cNvGrpSpPr/>
          <p:nvPr/>
        </p:nvGrpSpPr>
        <p:grpSpPr>
          <a:xfrm>
            <a:off x="7653487" y="4948519"/>
            <a:ext cx="2504019" cy="1360800"/>
            <a:chOff x="8698787" y="4164565"/>
            <a:chExt cx="1436768" cy="2141416"/>
          </a:xfrm>
        </p:grpSpPr>
        <p:sp>
          <p:nvSpPr>
            <p:cNvPr id="36" name="Prostokąt 42">
              <a:extLst>
                <a:ext uri="{FF2B5EF4-FFF2-40B4-BE49-F238E27FC236}">
                  <a16:creationId xmlns:a16="http://schemas.microsoft.com/office/drawing/2014/main" id="{E35BF8B7-DC51-583A-B8E8-81252821EE9C}"/>
                </a:ext>
              </a:extLst>
            </p:cNvPr>
            <p:cNvSpPr/>
            <p:nvPr/>
          </p:nvSpPr>
          <p:spPr>
            <a:xfrm>
              <a:off x="8698787" y="4164565"/>
              <a:ext cx="1436768" cy="2141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dirty="0">
                  <a:solidFill>
                    <a:prstClr val="black"/>
                  </a:solidFill>
                </a:rPr>
                <a:t>Difficult to </a:t>
              </a:r>
              <a:r>
                <a:rPr lang="en-US" sz="1600" b="1" dirty="0">
                  <a:solidFill>
                    <a:prstClr val="black"/>
                  </a:solidFill>
                </a:rPr>
                <a:t>implement</a:t>
              </a:r>
              <a:r>
                <a:rPr lang="en-US" sz="1600" dirty="0">
                  <a:solidFill>
                    <a:prstClr val="black"/>
                  </a:solidFill>
                </a:rPr>
                <a:t>.</a:t>
              </a:r>
            </a:p>
          </p:txBody>
        </p:sp>
        <p:sp>
          <p:nvSpPr>
            <p:cNvPr id="37" name="Prostokąt 49">
              <a:extLst>
                <a:ext uri="{FF2B5EF4-FFF2-40B4-BE49-F238E27FC236}">
                  <a16:creationId xmlns:a16="http://schemas.microsoft.com/office/drawing/2014/main" id="{8C0E9D45-ED2F-AAA2-CD22-38F1C5906DA1}"/>
                </a:ext>
              </a:extLst>
            </p:cNvPr>
            <p:cNvSpPr/>
            <p:nvPr/>
          </p:nvSpPr>
          <p:spPr>
            <a:xfrm>
              <a:off x="8698787" y="4164565"/>
              <a:ext cx="1436768" cy="82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grpSp>
        <p:nvGrpSpPr>
          <p:cNvPr id="38" name="Group 37">
            <a:extLst>
              <a:ext uri="{FF2B5EF4-FFF2-40B4-BE49-F238E27FC236}">
                <a16:creationId xmlns:a16="http://schemas.microsoft.com/office/drawing/2014/main" id="{FA7314E2-A393-B901-938C-0D9F859E053F}"/>
              </a:ext>
            </a:extLst>
          </p:cNvPr>
          <p:cNvGrpSpPr/>
          <p:nvPr/>
        </p:nvGrpSpPr>
        <p:grpSpPr>
          <a:xfrm>
            <a:off x="632316" y="3319094"/>
            <a:ext cx="2504019" cy="1358045"/>
            <a:chOff x="404252" y="4161824"/>
            <a:chExt cx="1436768" cy="2144157"/>
          </a:xfrm>
        </p:grpSpPr>
        <p:sp>
          <p:nvSpPr>
            <p:cNvPr id="39" name="Prostokąt 10">
              <a:extLst>
                <a:ext uri="{FF2B5EF4-FFF2-40B4-BE49-F238E27FC236}">
                  <a16:creationId xmlns:a16="http://schemas.microsoft.com/office/drawing/2014/main" id="{9E921CA9-0B36-439B-CC77-F325B76780DF}"/>
                </a:ext>
              </a:extLst>
            </p:cNvPr>
            <p:cNvSpPr/>
            <p:nvPr/>
          </p:nvSpPr>
          <p:spPr>
            <a:xfrm>
              <a:off x="404252" y="4161824"/>
              <a:ext cx="1436768" cy="21441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dirty="0">
                  <a:solidFill>
                    <a:prstClr val="black"/>
                  </a:solidFill>
                </a:rPr>
                <a:t>AI algorithms </a:t>
              </a:r>
              <a:br>
                <a:rPr lang="en-US" sz="1600" dirty="0">
                  <a:solidFill>
                    <a:prstClr val="black"/>
                  </a:solidFill>
                </a:rPr>
              </a:br>
              <a:r>
                <a:rPr lang="en-US" sz="1600" dirty="0">
                  <a:solidFill>
                    <a:prstClr val="black"/>
                  </a:solidFill>
                </a:rPr>
                <a:t>are </a:t>
              </a:r>
              <a:r>
                <a:rPr lang="en-US" sz="1600" b="1" dirty="0">
                  <a:solidFill>
                    <a:prstClr val="black"/>
                  </a:solidFill>
                </a:rPr>
                <a:t>complex</a:t>
              </a:r>
              <a:r>
                <a:rPr lang="en-US" sz="1600" dirty="0">
                  <a:solidFill>
                    <a:prstClr val="black"/>
                  </a:solidFill>
                </a:rPr>
                <a:t>.</a:t>
              </a:r>
            </a:p>
          </p:txBody>
        </p:sp>
        <p:sp>
          <p:nvSpPr>
            <p:cNvPr id="40" name="Prostokąt 13">
              <a:extLst>
                <a:ext uri="{FF2B5EF4-FFF2-40B4-BE49-F238E27FC236}">
                  <a16:creationId xmlns:a16="http://schemas.microsoft.com/office/drawing/2014/main" id="{D8B3E738-1418-1B6B-50E8-EC99601086A9}"/>
                </a:ext>
              </a:extLst>
            </p:cNvPr>
            <p:cNvSpPr/>
            <p:nvPr/>
          </p:nvSpPr>
          <p:spPr>
            <a:xfrm>
              <a:off x="404252" y="4161824"/>
              <a:ext cx="1436768" cy="82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grpSp>
        <p:nvGrpSpPr>
          <p:cNvPr id="41" name="Group 40">
            <a:extLst>
              <a:ext uri="{FF2B5EF4-FFF2-40B4-BE49-F238E27FC236}">
                <a16:creationId xmlns:a16="http://schemas.microsoft.com/office/drawing/2014/main" id="{3868B254-5A35-FDB4-2347-6F17519BF0BC}"/>
              </a:ext>
            </a:extLst>
          </p:cNvPr>
          <p:cNvGrpSpPr/>
          <p:nvPr/>
        </p:nvGrpSpPr>
        <p:grpSpPr>
          <a:xfrm>
            <a:off x="3440099" y="3321835"/>
            <a:ext cx="2504019" cy="1358046"/>
            <a:chOff x="3722066" y="4164565"/>
            <a:chExt cx="1436768" cy="2141416"/>
          </a:xfrm>
        </p:grpSpPr>
        <p:sp>
          <p:nvSpPr>
            <p:cNvPr id="42" name="Prostokąt 34">
              <a:extLst>
                <a:ext uri="{FF2B5EF4-FFF2-40B4-BE49-F238E27FC236}">
                  <a16:creationId xmlns:a16="http://schemas.microsoft.com/office/drawing/2014/main" id="{1AAD7F8C-ED00-0F13-411D-AC5C8511B5F3}"/>
                </a:ext>
              </a:extLst>
            </p:cNvPr>
            <p:cNvSpPr/>
            <p:nvPr/>
          </p:nvSpPr>
          <p:spPr>
            <a:xfrm>
              <a:off x="3722066" y="4164565"/>
              <a:ext cx="1436768" cy="2141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dirty="0">
                  <a:solidFill>
                    <a:prstClr val="black"/>
                  </a:solidFill>
                </a:rPr>
                <a:t>AI systems are also </a:t>
              </a:r>
              <a:r>
                <a:rPr lang="en-US" sz="1600" b="1" dirty="0">
                  <a:solidFill>
                    <a:prstClr val="black"/>
                  </a:solidFill>
                </a:rPr>
                <a:t>prone to bias</a:t>
              </a:r>
              <a:r>
                <a:rPr lang="en-US" sz="1600" dirty="0">
                  <a:solidFill>
                    <a:prstClr val="black"/>
                  </a:solidFill>
                </a:rPr>
                <a:t>, as they are often trained on biased data sets. </a:t>
              </a:r>
            </a:p>
          </p:txBody>
        </p:sp>
        <p:sp>
          <p:nvSpPr>
            <p:cNvPr id="43" name="Prostokąt 46">
              <a:extLst>
                <a:ext uri="{FF2B5EF4-FFF2-40B4-BE49-F238E27FC236}">
                  <a16:creationId xmlns:a16="http://schemas.microsoft.com/office/drawing/2014/main" id="{63AF1E53-845F-23AC-0783-6A119ECCEBEC}"/>
                </a:ext>
              </a:extLst>
            </p:cNvPr>
            <p:cNvSpPr/>
            <p:nvPr/>
          </p:nvSpPr>
          <p:spPr>
            <a:xfrm>
              <a:off x="3722066" y="4164565"/>
              <a:ext cx="1436768" cy="828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grpSp>
        <p:nvGrpSpPr>
          <p:cNvPr id="44" name="Group 43">
            <a:extLst>
              <a:ext uri="{FF2B5EF4-FFF2-40B4-BE49-F238E27FC236}">
                <a16:creationId xmlns:a16="http://schemas.microsoft.com/office/drawing/2014/main" id="{D5756128-9978-BE14-A8D1-9E4373BD4D78}"/>
              </a:ext>
            </a:extLst>
          </p:cNvPr>
          <p:cNvGrpSpPr/>
          <p:nvPr/>
        </p:nvGrpSpPr>
        <p:grpSpPr>
          <a:xfrm>
            <a:off x="6247882" y="3321835"/>
            <a:ext cx="2504019" cy="1358046"/>
            <a:chOff x="7039880" y="4164565"/>
            <a:chExt cx="1436768" cy="2141416"/>
          </a:xfrm>
        </p:grpSpPr>
        <p:sp>
          <p:nvSpPr>
            <p:cNvPr id="45" name="Prostokąt 40">
              <a:extLst>
                <a:ext uri="{FF2B5EF4-FFF2-40B4-BE49-F238E27FC236}">
                  <a16:creationId xmlns:a16="http://schemas.microsoft.com/office/drawing/2014/main" id="{CDF74217-DF7E-1A59-A88D-FAB13391598A}"/>
                </a:ext>
              </a:extLst>
            </p:cNvPr>
            <p:cNvSpPr/>
            <p:nvPr/>
          </p:nvSpPr>
          <p:spPr>
            <a:xfrm>
              <a:off x="7039880" y="4164565"/>
              <a:ext cx="1436768" cy="2141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dirty="0">
                  <a:solidFill>
                    <a:prstClr val="black"/>
                  </a:solidFill>
                </a:rPr>
                <a:t>AI technology is also </a:t>
              </a:r>
              <a:r>
                <a:rPr lang="en-US" sz="1600" b="1" dirty="0">
                  <a:solidFill>
                    <a:prstClr val="black"/>
                  </a:solidFill>
                </a:rPr>
                <a:t>expensive</a:t>
              </a:r>
              <a:r>
                <a:rPr lang="en-US" sz="1600" dirty="0">
                  <a:solidFill>
                    <a:prstClr val="black"/>
                  </a:solidFill>
                </a:rPr>
                <a:t>.</a:t>
              </a:r>
            </a:p>
          </p:txBody>
        </p:sp>
        <p:sp>
          <p:nvSpPr>
            <p:cNvPr id="46" name="Prostokąt 48">
              <a:extLst>
                <a:ext uri="{FF2B5EF4-FFF2-40B4-BE49-F238E27FC236}">
                  <a16:creationId xmlns:a16="http://schemas.microsoft.com/office/drawing/2014/main" id="{E9B3EA42-B114-340A-F7EF-9DC2AC515678}"/>
                </a:ext>
              </a:extLst>
            </p:cNvPr>
            <p:cNvSpPr/>
            <p:nvPr/>
          </p:nvSpPr>
          <p:spPr>
            <a:xfrm>
              <a:off x="7039880" y="4164565"/>
              <a:ext cx="1436768" cy="8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grpSp>
        <p:nvGrpSpPr>
          <p:cNvPr id="47" name="Group 46">
            <a:extLst>
              <a:ext uri="{FF2B5EF4-FFF2-40B4-BE49-F238E27FC236}">
                <a16:creationId xmlns:a16="http://schemas.microsoft.com/office/drawing/2014/main" id="{9BFF3A62-D6D9-6DD8-B42F-99576F521722}"/>
              </a:ext>
            </a:extLst>
          </p:cNvPr>
          <p:cNvGrpSpPr/>
          <p:nvPr/>
        </p:nvGrpSpPr>
        <p:grpSpPr>
          <a:xfrm>
            <a:off x="9055665" y="3318103"/>
            <a:ext cx="2504019" cy="1361778"/>
            <a:chOff x="10357694" y="4160833"/>
            <a:chExt cx="1436768" cy="2141416"/>
          </a:xfrm>
        </p:grpSpPr>
        <p:sp>
          <p:nvSpPr>
            <p:cNvPr id="48" name="Prostokąt 42">
              <a:extLst>
                <a:ext uri="{FF2B5EF4-FFF2-40B4-BE49-F238E27FC236}">
                  <a16:creationId xmlns:a16="http://schemas.microsoft.com/office/drawing/2014/main" id="{4C68F027-6485-E917-A4ED-EEE1D39D80BD}"/>
                </a:ext>
              </a:extLst>
            </p:cNvPr>
            <p:cNvSpPr/>
            <p:nvPr/>
          </p:nvSpPr>
          <p:spPr>
            <a:xfrm>
              <a:off x="10357694" y="4160833"/>
              <a:ext cx="1436768" cy="2141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en-US" sz="1600" dirty="0">
                  <a:solidFill>
                    <a:prstClr val="black"/>
                  </a:solidFill>
                </a:rPr>
                <a:t>Companies must be able to </a:t>
              </a:r>
              <a:r>
                <a:rPr lang="en-US" sz="1600" b="1" dirty="0">
                  <a:solidFill>
                    <a:prstClr val="black"/>
                  </a:solidFill>
                </a:rPr>
                <a:t>interpret</a:t>
              </a:r>
              <a:r>
                <a:rPr lang="en-US" sz="1600" dirty="0">
                  <a:solidFill>
                    <a:prstClr val="black"/>
                  </a:solidFill>
                </a:rPr>
                <a:t> and act on the data generated </a:t>
              </a:r>
              <a:br>
                <a:rPr lang="en-US" sz="1600" dirty="0">
                  <a:solidFill>
                    <a:prstClr val="black"/>
                  </a:solidFill>
                </a:rPr>
              </a:br>
              <a:r>
                <a:rPr lang="en-US" sz="1600" dirty="0">
                  <a:solidFill>
                    <a:prstClr val="black"/>
                  </a:solidFill>
                </a:rPr>
                <a:t>by AI systems.</a:t>
              </a:r>
            </a:p>
          </p:txBody>
        </p:sp>
        <p:sp>
          <p:nvSpPr>
            <p:cNvPr id="49" name="Prostokąt 49">
              <a:extLst>
                <a:ext uri="{FF2B5EF4-FFF2-40B4-BE49-F238E27FC236}">
                  <a16:creationId xmlns:a16="http://schemas.microsoft.com/office/drawing/2014/main" id="{F365738A-8281-2676-C900-1007E3B37317}"/>
                </a:ext>
              </a:extLst>
            </p:cNvPr>
            <p:cNvSpPr/>
            <p:nvPr/>
          </p:nvSpPr>
          <p:spPr>
            <a:xfrm>
              <a:off x="10357694" y="4160833"/>
              <a:ext cx="1436768" cy="82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endParaRPr lang="en-US" sz="2000" dirty="0">
                <a:solidFill>
                  <a:schemeClr val="tx1"/>
                </a:solidFill>
              </a:endParaRPr>
            </a:p>
          </p:txBody>
        </p:sp>
      </p:grpSp>
      <p:sp>
        <p:nvSpPr>
          <p:cNvPr id="51" name="TextBox 50">
            <a:extLst>
              <a:ext uri="{FF2B5EF4-FFF2-40B4-BE49-F238E27FC236}">
                <a16:creationId xmlns:a16="http://schemas.microsoft.com/office/drawing/2014/main" id="{C6B06333-B582-A0E0-96A2-C5826A2D0D77}"/>
              </a:ext>
            </a:extLst>
          </p:cNvPr>
          <p:cNvSpPr txBox="1"/>
          <p:nvPr/>
        </p:nvSpPr>
        <p:spPr>
          <a:xfrm>
            <a:off x="997539" y="187036"/>
            <a:ext cx="6948534" cy="874598"/>
          </a:xfrm>
          <a:prstGeom prst="rect">
            <a:avLst/>
          </a:prstGeom>
          <a:noFill/>
        </p:spPr>
        <p:txBody>
          <a:bodyPr wrap="square">
            <a:spAutoFit/>
          </a:bodyPr>
          <a:lstStyle/>
          <a:p>
            <a:pPr>
              <a:lnSpc>
                <a:spcPts val="6080"/>
              </a:lnSpc>
            </a:pPr>
            <a:r>
              <a:rPr lang="en-US" sz="5400" b="1" dirty="0">
                <a:solidFill>
                  <a:schemeClr val="bg1"/>
                </a:solidFill>
                <a:latin typeface="Instrument Sans" pitchFamily="2" charset="0"/>
              </a:rPr>
              <a:t>CHALLENGES OF AI</a:t>
            </a:r>
          </a:p>
        </p:txBody>
      </p:sp>
    </p:spTree>
    <p:extLst>
      <p:ext uri="{BB962C8B-B14F-4D97-AF65-F5344CB8AC3E}">
        <p14:creationId xmlns:p14="http://schemas.microsoft.com/office/powerpoint/2010/main" val="333252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426720" y="207769"/>
            <a:ext cx="8530240" cy="1623778"/>
          </a:xfrm>
          <a:prstGeom prst="rect">
            <a:avLst/>
          </a:prstGeom>
          <a:noFill/>
        </p:spPr>
        <p:txBody>
          <a:bodyPr wrap="square" rtlCol="0">
            <a:spAutoFit/>
          </a:bodyPr>
          <a:lstStyle/>
          <a:p>
            <a:pPr>
              <a:lnSpc>
                <a:spcPts val="6080"/>
              </a:lnSpc>
            </a:pPr>
            <a:r>
              <a:rPr lang="en-US" sz="4800" b="1" dirty="0">
                <a:solidFill>
                  <a:schemeClr val="bg1"/>
                </a:solidFill>
                <a:effectLst/>
                <a:latin typeface="Instrument Sans"/>
                <a:ea typeface="Calibri" panose="020F0502020204030204" pitchFamily="34" charset="0"/>
                <a:cs typeface="Times New Roman" panose="02020603050405020304" pitchFamily="18" charset="0"/>
              </a:rPr>
              <a:t>SINGULARITY:</a:t>
            </a:r>
            <a:br>
              <a:rPr lang="en-US" sz="4800" b="1" dirty="0">
                <a:solidFill>
                  <a:schemeClr val="bg1"/>
                </a:solidFill>
                <a:effectLst/>
                <a:latin typeface="Instrument Sans"/>
                <a:ea typeface="Calibri" panose="020F0502020204030204" pitchFamily="34" charset="0"/>
                <a:cs typeface="Times New Roman" panose="02020603050405020304" pitchFamily="18" charset="0"/>
              </a:rPr>
            </a:br>
            <a:r>
              <a:rPr lang="en-US" sz="4800" b="1" dirty="0">
                <a:solidFill>
                  <a:schemeClr val="bg1"/>
                </a:solidFill>
                <a:effectLst/>
                <a:latin typeface="Instrument Sans"/>
                <a:ea typeface="Calibri" panose="020F0502020204030204" pitchFamily="34" charset="0"/>
                <a:cs typeface="Times New Roman" panose="02020603050405020304" pitchFamily="18" charset="0"/>
              </a:rPr>
              <a:t>INTELLIGENCE VS. WISDOM</a:t>
            </a:r>
            <a:endParaRPr lang="en-US" sz="4800" b="1" dirty="0">
              <a:solidFill>
                <a:schemeClr val="bg1"/>
              </a:solidFill>
              <a:latin typeface="Instrument Sans"/>
            </a:endParaRP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ilhouette of a person walking&#10;&#10;Description automatically generated">
            <a:extLst>
              <a:ext uri="{FF2B5EF4-FFF2-40B4-BE49-F238E27FC236}">
                <a16:creationId xmlns:a16="http://schemas.microsoft.com/office/drawing/2014/main" id="{28F00AD3-DE81-C96B-F609-2A27363DAC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234" y="1553769"/>
            <a:ext cx="8903727" cy="4451864"/>
          </a:xfrm>
          <a:prstGeom prst="rect">
            <a:avLst/>
          </a:prstGeom>
        </p:spPr>
      </p:pic>
    </p:spTree>
    <p:extLst>
      <p:ext uri="{BB962C8B-B14F-4D97-AF65-F5344CB8AC3E}">
        <p14:creationId xmlns:p14="http://schemas.microsoft.com/office/powerpoint/2010/main" val="321493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293173" y="275623"/>
            <a:ext cx="8236513" cy="1656864"/>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Lots of Different Networks:</a:t>
            </a:r>
          </a:p>
          <a:p>
            <a:pPr>
              <a:lnSpc>
                <a:spcPts val="6080"/>
              </a:lnSpc>
            </a:pPr>
            <a:r>
              <a:rPr lang="en-US" sz="5400" b="1" dirty="0">
                <a:solidFill>
                  <a:schemeClr val="bg1"/>
                </a:solidFill>
                <a:latin typeface="Instrument Sans" pitchFamily="2" charset="0"/>
              </a:rPr>
              <a:t>Biggest is called ChatGPT</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logo&#10;&#10;Description automatically generated">
            <a:extLst>
              <a:ext uri="{FF2B5EF4-FFF2-40B4-BE49-F238E27FC236}">
                <a16:creationId xmlns:a16="http://schemas.microsoft.com/office/drawing/2014/main" id="{AF7BB220-B781-1F02-B1E6-85E2DD1FCF19}"/>
              </a:ext>
            </a:extLst>
          </p:cNvPr>
          <p:cNvPicPr>
            <a:picLocks noChangeAspect="1"/>
          </p:cNvPicPr>
          <p:nvPr/>
        </p:nvPicPr>
        <p:blipFill>
          <a:blip r:embed="rId10"/>
          <a:stretch>
            <a:fillRect/>
          </a:stretch>
        </p:blipFill>
        <p:spPr>
          <a:xfrm>
            <a:off x="293173" y="2353706"/>
            <a:ext cx="9326250" cy="2907579"/>
          </a:xfrm>
          <a:prstGeom prst="rect">
            <a:avLst/>
          </a:prstGeom>
        </p:spPr>
      </p:pic>
    </p:spTree>
    <p:extLst>
      <p:ext uri="{BB962C8B-B14F-4D97-AF65-F5344CB8AC3E}">
        <p14:creationId xmlns:p14="http://schemas.microsoft.com/office/powerpoint/2010/main" val="339854956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293173" y="275623"/>
            <a:ext cx="8236513"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TODAY’S FOCUS: ChatGPT</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A3704FF9-7CAE-DC2A-A2E0-132353ACD982}"/>
              </a:ext>
            </a:extLst>
          </p:cNvPr>
          <p:cNvSpPr/>
          <p:nvPr/>
        </p:nvSpPr>
        <p:spPr>
          <a:xfrm>
            <a:off x="7692887" y="2932043"/>
            <a:ext cx="1649896" cy="18685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AF7BB220-B781-1F02-B1E6-85E2DD1FCF19}"/>
              </a:ext>
            </a:extLst>
          </p:cNvPr>
          <p:cNvPicPr>
            <a:picLocks noChangeAspect="1"/>
          </p:cNvPicPr>
          <p:nvPr/>
        </p:nvPicPr>
        <p:blipFill>
          <a:blip r:embed="rId10"/>
          <a:stretch>
            <a:fillRect/>
          </a:stretch>
        </p:blipFill>
        <p:spPr>
          <a:xfrm>
            <a:off x="293173" y="2353706"/>
            <a:ext cx="9326250" cy="2907579"/>
          </a:xfrm>
          <a:prstGeom prst="rect">
            <a:avLst/>
          </a:prstGeom>
        </p:spPr>
      </p:pic>
    </p:spTree>
    <p:extLst>
      <p:ext uri="{BB962C8B-B14F-4D97-AF65-F5344CB8AC3E}">
        <p14:creationId xmlns:p14="http://schemas.microsoft.com/office/powerpoint/2010/main" val="326467983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1A8AB8-442F-549C-138D-93A9AA2626BB}"/>
              </a:ext>
            </a:extLst>
          </p:cNvPr>
          <p:cNvSpPr txBox="1"/>
          <p:nvPr/>
        </p:nvSpPr>
        <p:spPr>
          <a:xfrm>
            <a:off x="201840" y="169839"/>
            <a:ext cx="6964680"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Definition of Chat GPT</a:t>
            </a:r>
          </a:p>
        </p:txBody>
      </p:sp>
      <p:pic>
        <p:nvPicPr>
          <p:cNvPr id="5" name="Picture 4" descr="A screen shot of a chat&#10;&#10;Description automatically generated">
            <a:extLst>
              <a:ext uri="{FF2B5EF4-FFF2-40B4-BE49-F238E27FC236}">
                <a16:creationId xmlns:a16="http://schemas.microsoft.com/office/drawing/2014/main" id="{F97230C1-9C0E-5BEC-CDD6-756B4C0A0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122" y="535083"/>
            <a:ext cx="10869105" cy="6113871"/>
          </a:xfrm>
          <a:prstGeom prst="rect">
            <a:avLst/>
          </a:prstGeom>
        </p:spPr>
      </p:pic>
    </p:spTree>
    <p:extLst>
      <p:ext uri="{BB962C8B-B14F-4D97-AF65-F5344CB8AC3E}">
        <p14:creationId xmlns:p14="http://schemas.microsoft.com/office/powerpoint/2010/main" val="169089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357271" y="275257"/>
            <a:ext cx="7881755" cy="8745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608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Instrument Sans"/>
                <a:ea typeface="+mn-ea"/>
                <a:cs typeface="+mn-cs"/>
              </a:rPr>
              <a:t>ChatGPT – HOW IT WORKS</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iagram of a brain&#10;&#10;Description automatically generated">
            <a:extLst>
              <a:ext uri="{FF2B5EF4-FFF2-40B4-BE49-F238E27FC236}">
                <a16:creationId xmlns:a16="http://schemas.microsoft.com/office/drawing/2014/main" id="{E6B4B7C1-2EA5-850F-1F34-7E2F75F250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813" y="962818"/>
            <a:ext cx="10782117" cy="6064941"/>
          </a:xfrm>
          <a:prstGeom prst="rect">
            <a:avLst/>
          </a:prstGeom>
        </p:spPr>
      </p:pic>
    </p:spTree>
    <p:extLst>
      <p:ext uri="{BB962C8B-B14F-4D97-AF65-F5344CB8AC3E}">
        <p14:creationId xmlns:p14="http://schemas.microsoft.com/office/powerpoint/2010/main" val="286585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357271" y="275257"/>
            <a:ext cx="9185735"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ChatGPT NEURAL NETWORK</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and black brain&#10;&#10;Description automatically generated with medium confidence">
            <a:extLst>
              <a:ext uri="{FF2B5EF4-FFF2-40B4-BE49-F238E27FC236}">
                <a16:creationId xmlns:a16="http://schemas.microsoft.com/office/drawing/2014/main" id="{868280A4-3EEF-5848-269F-9342675397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7157" y="1659633"/>
            <a:ext cx="8047112" cy="4526500"/>
          </a:xfrm>
          <a:prstGeom prst="rect">
            <a:avLst/>
          </a:prstGeom>
        </p:spPr>
      </p:pic>
    </p:spTree>
    <p:extLst>
      <p:ext uri="{BB962C8B-B14F-4D97-AF65-F5344CB8AC3E}">
        <p14:creationId xmlns:p14="http://schemas.microsoft.com/office/powerpoint/2010/main" val="130903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171CDE-227F-7341-CB05-482D6AF8F435}"/>
              </a:ext>
            </a:extLst>
          </p:cNvPr>
          <p:cNvSpPr txBox="1"/>
          <p:nvPr/>
        </p:nvSpPr>
        <p:spPr>
          <a:xfrm>
            <a:off x="847015" y="334499"/>
            <a:ext cx="3643177" cy="523220"/>
          </a:xfrm>
          <a:prstGeom prst="rect">
            <a:avLst/>
          </a:prstGeom>
          <a:noFill/>
        </p:spPr>
        <p:txBody>
          <a:bodyPr wrap="none" lIns="91440" tIns="45720" rIns="91440" bIns="45720" rtlCol="0" anchor="t">
            <a:spAutoFit/>
          </a:bodyPr>
          <a:lstStyle/>
          <a:p>
            <a:r>
              <a:rPr lang="en-US" sz="2800" b="1" dirty="0">
                <a:solidFill>
                  <a:schemeClr val="bg1"/>
                </a:solidFill>
                <a:latin typeface="Instrument Sans"/>
              </a:rPr>
              <a:t>SHORT TERM HORIZON</a:t>
            </a:r>
          </a:p>
        </p:txBody>
      </p:sp>
      <p:pic>
        <p:nvPicPr>
          <p:cNvPr id="5" name="Picture 4" descr="A screen shot of a phone&#10;&#10;Description automatically generated">
            <a:extLst>
              <a:ext uri="{FF2B5EF4-FFF2-40B4-BE49-F238E27FC236}">
                <a16:creationId xmlns:a16="http://schemas.microsoft.com/office/drawing/2014/main" id="{A51841A2-5ECF-569A-FDC7-97ECD4C502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5207" y="1118194"/>
            <a:ext cx="2567267" cy="5134534"/>
          </a:xfrm>
          <a:prstGeom prst="rect">
            <a:avLst/>
          </a:prstGeom>
        </p:spPr>
      </p:pic>
      <p:pic>
        <p:nvPicPr>
          <p:cNvPr id="7" name="Picture 6" descr="A screenshot of a phone&#10;&#10;Description automatically generated">
            <a:extLst>
              <a:ext uri="{FF2B5EF4-FFF2-40B4-BE49-F238E27FC236}">
                <a16:creationId xmlns:a16="http://schemas.microsoft.com/office/drawing/2014/main" id="{CDDDFD64-BEC2-FD3A-2C42-00B9027214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36290" y="1118194"/>
            <a:ext cx="2567266" cy="5134531"/>
          </a:xfrm>
          <a:prstGeom prst="rect">
            <a:avLst/>
          </a:prstGeom>
        </p:spPr>
      </p:pic>
    </p:spTree>
    <p:extLst>
      <p:ext uri="{BB962C8B-B14F-4D97-AF65-F5344CB8AC3E}">
        <p14:creationId xmlns:p14="http://schemas.microsoft.com/office/powerpoint/2010/main" val="144564333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171CDE-227F-7341-CB05-482D6AF8F435}"/>
              </a:ext>
            </a:extLst>
          </p:cNvPr>
          <p:cNvSpPr txBox="1"/>
          <p:nvPr/>
        </p:nvSpPr>
        <p:spPr>
          <a:xfrm>
            <a:off x="847015" y="334499"/>
            <a:ext cx="4757200" cy="769441"/>
          </a:xfrm>
          <a:prstGeom prst="rect">
            <a:avLst/>
          </a:prstGeom>
          <a:noFill/>
        </p:spPr>
        <p:txBody>
          <a:bodyPr wrap="none" lIns="91440" tIns="45720" rIns="91440" bIns="45720" rtlCol="0" anchor="t">
            <a:spAutoFit/>
          </a:bodyPr>
          <a:lstStyle/>
          <a:p>
            <a:r>
              <a:rPr lang="en-US" sz="4400" b="1" dirty="0">
                <a:solidFill>
                  <a:schemeClr val="bg1"/>
                </a:solidFill>
                <a:latin typeface="Instrument Sans"/>
              </a:rPr>
              <a:t>THE TIME IS NOW…</a:t>
            </a:r>
          </a:p>
        </p:txBody>
      </p:sp>
      <p:pic>
        <p:nvPicPr>
          <p:cNvPr id="6" name="Picture 5" descr="A graph of a market share&#10;&#10;Description automatically generated with medium confidence">
            <a:extLst>
              <a:ext uri="{FF2B5EF4-FFF2-40B4-BE49-F238E27FC236}">
                <a16:creationId xmlns:a16="http://schemas.microsoft.com/office/drawing/2014/main" id="{2E934392-7CA8-D2F5-852E-6C7E32BA17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646" y="-1"/>
            <a:ext cx="6858000" cy="6858000"/>
          </a:xfrm>
          <a:prstGeom prst="rect">
            <a:avLst/>
          </a:prstGeom>
        </p:spPr>
      </p:pic>
    </p:spTree>
    <p:extLst>
      <p:ext uri="{BB962C8B-B14F-4D97-AF65-F5344CB8AC3E}">
        <p14:creationId xmlns:p14="http://schemas.microsoft.com/office/powerpoint/2010/main" val="392681248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169220"/>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171CDE-227F-7341-CB05-482D6AF8F435}"/>
              </a:ext>
            </a:extLst>
          </p:cNvPr>
          <p:cNvSpPr txBox="1"/>
          <p:nvPr/>
        </p:nvSpPr>
        <p:spPr>
          <a:xfrm>
            <a:off x="462979" y="187036"/>
            <a:ext cx="6190541" cy="707886"/>
          </a:xfrm>
          <a:prstGeom prst="rect">
            <a:avLst/>
          </a:prstGeom>
          <a:noFill/>
        </p:spPr>
        <p:txBody>
          <a:bodyPr wrap="none" rtlCol="0">
            <a:spAutoFit/>
          </a:bodyPr>
          <a:lstStyle/>
          <a:p>
            <a:r>
              <a:rPr lang="en-US" sz="4000" b="1" dirty="0">
                <a:solidFill>
                  <a:schemeClr val="bg1"/>
                </a:solidFill>
                <a:latin typeface="Instrument Sans"/>
              </a:rPr>
              <a:t>BUSINESS RISKS OF ChatGPT</a:t>
            </a:r>
          </a:p>
        </p:txBody>
      </p:sp>
      <p:pic>
        <p:nvPicPr>
          <p:cNvPr id="5" name="Picture 4" descr="A close-up of a sign&#10;&#10;Description automatically generated">
            <a:extLst>
              <a:ext uri="{FF2B5EF4-FFF2-40B4-BE49-F238E27FC236}">
                <a16:creationId xmlns:a16="http://schemas.microsoft.com/office/drawing/2014/main" id="{748A03ED-4CA4-4278-FEC5-850388186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723952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3C28519-10AB-C056-1544-974901A5B3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3110" r="20245" b="8381"/>
          <a:stretch/>
        </p:blipFill>
        <p:spPr>
          <a:xfrm>
            <a:off x="6096001" y="1"/>
            <a:ext cx="6096000" cy="6858000"/>
          </a:xfrm>
          <a:prstGeom prst="rect">
            <a:avLst/>
          </a:prstGeom>
        </p:spPr>
      </p:pic>
      <p:sp>
        <p:nvSpPr>
          <p:cNvPr id="4" name="TextBox 3">
            <a:extLst>
              <a:ext uri="{FF2B5EF4-FFF2-40B4-BE49-F238E27FC236}">
                <a16:creationId xmlns:a16="http://schemas.microsoft.com/office/drawing/2014/main" id="{86C22F15-B86D-8E10-46A8-71658B041BC4}"/>
              </a:ext>
            </a:extLst>
          </p:cNvPr>
          <p:cNvSpPr txBox="1"/>
          <p:nvPr/>
        </p:nvSpPr>
        <p:spPr>
          <a:xfrm>
            <a:off x="559067" y="1032609"/>
            <a:ext cx="6324245" cy="656590"/>
          </a:xfrm>
          <a:prstGeom prst="rect">
            <a:avLst/>
          </a:prstGeom>
          <a:noFill/>
        </p:spPr>
        <p:txBody>
          <a:bodyPr wrap="square" rtlCol="0">
            <a:spAutoFit/>
          </a:bodyPr>
          <a:lstStyle/>
          <a:p>
            <a:pPr>
              <a:lnSpc>
                <a:spcPts val="4400"/>
              </a:lnSpc>
            </a:pPr>
            <a:r>
              <a:rPr lang="en-US" sz="4000" b="1" dirty="0">
                <a:solidFill>
                  <a:srgbClr val="ECF5F1"/>
                </a:solidFill>
                <a:latin typeface="Instrument Sans" pitchFamily="2" charset="0"/>
              </a:rPr>
              <a:t>THE NEW KID ON THE BLOCK</a:t>
            </a:r>
          </a:p>
        </p:txBody>
      </p:sp>
      <p:pic>
        <p:nvPicPr>
          <p:cNvPr id="5" name="Picture 2">
            <a:extLst>
              <a:ext uri="{FF2B5EF4-FFF2-40B4-BE49-F238E27FC236}">
                <a16:creationId xmlns:a16="http://schemas.microsoft.com/office/drawing/2014/main" id="{6FF75043-709F-0A9A-B7F6-9BF2C141E8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2269" name="TextBox 2268">
            <a:extLst>
              <a:ext uri="{FF2B5EF4-FFF2-40B4-BE49-F238E27FC236}">
                <a16:creationId xmlns:a16="http://schemas.microsoft.com/office/drawing/2014/main" id="{EC34E589-52BB-3D7F-6843-6ECE05B3F421}"/>
              </a:ext>
            </a:extLst>
          </p:cNvPr>
          <p:cNvSpPr txBox="1"/>
          <p:nvPr/>
        </p:nvSpPr>
        <p:spPr>
          <a:xfrm>
            <a:off x="565840" y="2437574"/>
            <a:ext cx="5530160" cy="2985433"/>
          </a:xfrm>
          <a:prstGeom prst="rect">
            <a:avLst/>
          </a:prstGeom>
          <a:noFill/>
        </p:spPr>
        <p:txBody>
          <a:bodyPr wrap="square" rtlCol="0">
            <a:spAutoFit/>
          </a:bodyPr>
          <a:lstStyle/>
          <a:p>
            <a:r>
              <a:rPr lang="en-US" sz="2000" dirty="0">
                <a:solidFill>
                  <a:srgbClr val="DCFFEE">
                    <a:alpha val="93000"/>
                  </a:srgbClr>
                </a:solidFill>
                <a:latin typeface="Instrument Sans" pitchFamily="2" charset="0"/>
              </a:rPr>
              <a:t>Artificial Intelligence (AI) is here to stay.</a:t>
            </a:r>
          </a:p>
          <a:p>
            <a:endParaRPr lang="en-US" sz="2000" dirty="0">
              <a:solidFill>
                <a:srgbClr val="DCFFEE">
                  <a:alpha val="93000"/>
                </a:srgbClr>
              </a:solidFill>
              <a:latin typeface="Instrument Sans" pitchFamily="2" charset="0"/>
            </a:endParaRPr>
          </a:p>
          <a:p>
            <a:r>
              <a:rPr lang="en-US" sz="2000" dirty="0">
                <a:solidFill>
                  <a:srgbClr val="DCFFEE">
                    <a:alpha val="93000"/>
                  </a:srgbClr>
                </a:solidFill>
                <a:latin typeface="Instrument Sans" pitchFamily="2" charset="0"/>
              </a:rPr>
              <a:t>Today we’ll answer three foundational questions:</a:t>
            </a:r>
          </a:p>
          <a:p>
            <a:endParaRPr lang="en-US" sz="2000" dirty="0">
              <a:solidFill>
                <a:srgbClr val="DCFFEE">
                  <a:alpha val="93000"/>
                </a:srgbClr>
              </a:solidFill>
              <a:latin typeface="Instrument Sans" pitchFamily="2" charset="0"/>
            </a:endParaRPr>
          </a:p>
          <a:p>
            <a:pPr marL="342900" indent="-342900">
              <a:buFont typeface="Arial" panose="020B0604020202020204" pitchFamily="34" charset="0"/>
              <a:buChar char="•"/>
            </a:pPr>
            <a:r>
              <a:rPr lang="en-US" sz="2000" dirty="0">
                <a:solidFill>
                  <a:srgbClr val="DCFFEE">
                    <a:alpha val="93000"/>
                  </a:srgbClr>
                </a:solidFill>
                <a:latin typeface="Instrument Sans" pitchFamily="2" charset="0"/>
              </a:rPr>
              <a:t>What is AI?</a:t>
            </a:r>
          </a:p>
          <a:p>
            <a:pPr marL="342900" indent="-342900">
              <a:buFont typeface="Arial" panose="020B0604020202020204" pitchFamily="34" charset="0"/>
              <a:buChar char="•"/>
            </a:pPr>
            <a:r>
              <a:rPr lang="en-US" sz="2000" dirty="0">
                <a:solidFill>
                  <a:srgbClr val="DCFFEE">
                    <a:alpha val="93000"/>
                  </a:srgbClr>
                </a:solidFill>
                <a:latin typeface="Instrument Sans" pitchFamily="2" charset="0"/>
              </a:rPr>
              <a:t>What’s the impact on your business?</a:t>
            </a:r>
          </a:p>
          <a:p>
            <a:pPr marL="342900" indent="-342900">
              <a:buFont typeface="Arial" panose="020B0604020202020204" pitchFamily="34" charset="0"/>
              <a:buChar char="•"/>
            </a:pPr>
            <a:r>
              <a:rPr lang="en-US" sz="2000" dirty="0">
                <a:solidFill>
                  <a:srgbClr val="DCFFEE">
                    <a:alpha val="93000"/>
                  </a:srgbClr>
                </a:solidFill>
                <a:latin typeface="Instrument Sans" pitchFamily="2" charset="0"/>
              </a:rPr>
              <a:t>How do you stay ahead of the game?</a:t>
            </a:r>
          </a:p>
          <a:p>
            <a:endParaRPr lang="en-US" sz="1400" dirty="0">
              <a:solidFill>
                <a:srgbClr val="DCFFEE">
                  <a:alpha val="93000"/>
                </a:srgbClr>
              </a:solidFill>
              <a:latin typeface="Instrument Sans" pitchFamily="2" charset="0"/>
            </a:endParaRPr>
          </a:p>
          <a:p>
            <a:endParaRPr lang="en-US" sz="1400" dirty="0">
              <a:solidFill>
                <a:srgbClr val="DCFFEE">
                  <a:alpha val="93000"/>
                </a:srgbClr>
              </a:solidFill>
              <a:latin typeface="Instrument Sans" pitchFamily="2" charset="0"/>
            </a:endParaRPr>
          </a:p>
        </p:txBody>
      </p:sp>
      <p:sp>
        <p:nvSpPr>
          <p:cNvPr id="3" name="TextBox 2">
            <a:extLst>
              <a:ext uri="{FF2B5EF4-FFF2-40B4-BE49-F238E27FC236}">
                <a16:creationId xmlns:a16="http://schemas.microsoft.com/office/drawing/2014/main" id="{08264F45-F821-5568-26D4-A914F59A115D}"/>
              </a:ext>
            </a:extLst>
          </p:cNvPr>
          <p:cNvSpPr txBox="1"/>
          <p:nvPr/>
        </p:nvSpPr>
        <p:spPr>
          <a:xfrm>
            <a:off x="8130293" y="4242546"/>
            <a:ext cx="3717292" cy="523220"/>
          </a:xfrm>
          <a:prstGeom prst="rect">
            <a:avLst/>
          </a:prstGeom>
          <a:noFill/>
        </p:spPr>
        <p:txBody>
          <a:bodyPr wrap="square" rtlCol="0">
            <a:spAutoFit/>
          </a:bodyPr>
          <a:lstStyle/>
          <a:p>
            <a:pPr algn="ctr"/>
            <a:r>
              <a:rPr lang="en-US" sz="2800" b="1" dirty="0">
                <a:solidFill>
                  <a:schemeClr val="bg1"/>
                </a:solidFill>
                <a:latin typeface="Instrument Sans" pitchFamily="2" charset="0"/>
              </a:rPr>
              <a:t>AI is Here</a:t>
            </a:r>
          </a:p>
        </p:txBody>
      </p:sp>
      <p:pic>
        <p:nvPicPr>
          <p:cNvPr id="10" name="Graphic 9">
            <a:extLst>
              <a:ext uri="{FF2B5EF4-FFF2-40B4-BE49-F238E27FC236}">
                <a16:creationId xmlns:a16="http://schemas.microsoft.com/office/drawing/2014/main" id="{47C434E3-F974-4CE4-EE74-13826CF5A1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74276" y="1405980"/>
            <a:ext cx="2029326" cy="2185756"/>
          </a:xfrm>
          <a:prstGeom prst="rect">
            <a:avLst/>
          </a:prstGeom>
        </p:spPr>
      </p:pic>
      <p:sp>
        <p:nvSpPr>
          <p:cNvPr id="22" name="Oval 21">
            <a:extLst>
              <a:ext uri="{FF2B5EF4-FFF2-40B4-BE49-F238E27FC236}">
                <a16:creationId xmlns:a16="http://schemas.microsoft.com/office/drawing/2014/main" id="{48891614-6480-DAF0-3912-8EF87CFE5F53}"/>
              </a:ext>
            </a:extLst>
          </p:cNvPr>
          <p:cNvSpPr/>
          <p:nvPr/>
        </p:nvSpPr>
        <p:spPr>
          <a:xfrm>
            <a:off x="6883313" y="3693404"/>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396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DF2B8-B8B1-1751-D8F1-94847D7CF84A}"/>
              </a:ext>
            </a:extLst>
          </p:cNvPr>
          <p:cNvGrpSpPr/>
          <p:nvPr/>
        </p:nvGrpSpPr>
        <p:grpSpPr>
          <a:xfrm>
            <a:off x="-1" y="0"/>
            <a:ext cx="4651373" cy="6890084"/>
            <a:chOff x="-1" y="0"/>
            <a:chExt cx="4651373" cy="6890084"/>
          </a:xfrm>
          <a:solidFill>
            <a:srgbClr val="5A9576"/>
          </a:solidFill>
        </p:grpSpPr>
        <p:pic>
          <p:nvPicPr>
            <p:cNvPr id="4" name="Graphic 3">
              <a:extLst>
                <a:ext uri="{FF2B5EF4-FFF2-40B4-BE49-F238E27FC236}">
                  <a16:creationId xmlns:a16="http://schemas.microsoft.com/office/drawing/2014/main" id="{E98B670B-36C1-1C50-80C9-26C7B6D28DD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013" r="4753" b="6299"/>
            <a:stretch/>
          </p:blipFill>
          <p:spPr>
            <a:xfrm rot="5400000">
              <a:off x="-508170" y="1730542"/>
              <a:ext cx="6890084" cy="3429000"/>
            </a:xfrm>
            <a:prstGeom prst="rect">
              <a:avLst/>
            </a:prstGeom>
          </p:spPr>
        </p:pic>
        <p:sp>
          <p:nvSpPr>
            <p:cNvPr id="5" name="Rectangle 4">
              <a:extLst>
                <a:ext uri="{FF2B5EF4-FFF2-40B4-BE49-F238E27FC236}">
                  <a16:creationId xmlns:a16="http://schemas.microsoft.com/office/drawing/2014/main" id="{7D0CDE83-BB1A-0E10-64F3-E0D99603CB7D}"/>
                </a:ext>
              </a:extLst>
            </p:cNvPr>
            <p:cNvSpPr/>
            <p:nvPr/>
          </p:nvSpPr>
          <p:spPr>
            <a:xfrm>
              <a:off x="-1" y="0"/>
              <a:ext cx="3082835" cy="689008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65" name="Freeform: Shape 1464">
            <a:extLst>
              <a:ext uri="{FF2B5EF4-FFF2-40B4-BE49-F238E27FC236}">
                <a16:creationId xmlns:a16="http://schemas.microsoft.com/office/drawing/2014/main" id="{5802E40F-43A9-C3BF-FD52-39C259378056}"/>
              </a:ext>
            </a:extLst>
          </p:cNvPr>
          <p:cNvSpPr/>
          <p:nvPr/>
        </p:nvSpPr>
        <p:spPr>
          <a:xfrm>
            <a:off x="5792433" y="1768220"/>
            <a:ext cx="1512675" cy="687704"/>
          </a:xfrm>
          <a:custGeom>
            <a:avLst/>
            <a:gdLst>
              <a:gd name="connsiteX0" fmla="*/ 825182 w 1512675"/>
              <a:gd name="connsiteY0" fmla="*/ 333269 h 687704"/>
              <a:gd name="connsiteX1" fmla="*/ 0 w 1512675"/>
              <a:gd name="connsiteY1" fmla="*/ 333269 h 687704"/>
              <a:gd name="connsiteX2" fmla="*/ 0 w 1512675"/>
              <a:gd name="connsiteY2" fmla="*/ 354436 h 687704"/>
              <a:gd name="connsiteX3" fmla="*/ 825182 w 1512675"/>
              <a:gd name="connsiteY3" fmla="*/ 354436 h 687704"/>
              <a:gd name="connsiteX4" fmla="*/ 1168823 w 1512675"/>
              <a:gd name="connsiteY4" fmla="*/ 687705 h 687704"/>
              <a:gd name="connsiteX5" fmla="*/ 1512676 w 1512675"/>
              <a:gd name="connsiteY5" fmla="*/ 343853 h 687704"/>
              <a:gd name="connsiteX6" fmla="*/ 1168823 w 1512675"/>
              <a:gd name="connsiteY6" fmla="*/ 0 h 687704"/>
              <a:gd name="connsiteX7" fmla="*/ 825182 w 1512675"/>
              <a:gd name="connsiteY7" fmla="*/ 333269 h 687704"/>
              <a:gd name="connsiteX8" fmla="*/ 1491509 w 1512675"/>
              <a:gd name="connsiteY8" fmla="*/ 343853 h 687704"/>
              <a:gd name="connsiteX9" fmla="*/ 1168823 w 1512675"/>
              <a:gd name="connsiteY9" fmla="*/ 666538 h 687704"/>
              <a:gd name="connsiteX10" fmla="*/ 846138 w 1512675"/>
              <a:gd name="connsiteY10" fmla="*/ 343853 h 687704"/>
              <a:gd name="connsiteX11" fmla="*/ 1168823 w 1512675"/>
              <a:gd name="connsiteY11" fmla="*/ 21167 h 687704"/>
              <a:gd name="connsiteX12" fmla="*/ 1491509 w 1512675"/>
              <a:gd name="connsiteY12" fmla="*/ 343853 h 6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675" h="687704">
                <a:moveTo>
                  <a:pt x="825182" y="333269"/>
                </a:moveTo>
                <a:lnTo>
                  <a:pt x="0" y="333269"/>
                </a:lnTo>
                <a:lnTo>
                  <a:pt x="0" y="354436"/>
                </a:lnTo>
                <a:lnTo>
                  <a:pt x="825182" y="354436"/>
                </a:lnTo>
                <a:cubicBezTo>
                  <a:pt x="830792" y="539221"/>
                  <a:pt x="982768" y="687705"/>
                  <a:pt x="1168823" y="687705"/>
                </a:cubicBezTo>
                <a:cubicBezTo>
                  <a:pt x="1358477" y="687705"/>
                  <a:pt x="1512676" y="533400"/>
                  <a:pt x="1512676" y="343853"/>
                </a:cubicBezTo>
                <a:cubicBezTo>
                  <a:pt x="1512676" y="154199"/>
                  <a:pt x="1358371" y="0"/>
                  <a:pt x="1168823" y="0"/>
                </a:cubicBezTo>
                <a:cubicBezTo>
                  <a:pt x="982768" y="0"/>
                  <a:pt x="830792" y="148590"/>
                  <a:pt x="825182" y="333269"/>
                </a:cubicBezTo>
                <a:close/>
                <a:moveTo>
                  <a:pt x="1491509" y="343853"/>
                </a:moveTo>
                <a:cubicBezTo>
                  <a:pt x="1491509" y="521758"/>
                  <a:pt x="1346729" y="666538"/>
                  <a:pt x="1168823" y="666538"/>
                </a:cubicBezTo>
                <a:cubicBezTo>
                  <a:pt x="990918" y="666538"/>
                  <a:pt x="846138" y="521758"/>
                  <a:pt x="846138" y="343853"/>
                </a:cubicBezTo>
                <a:cubicBezTo>
                  <a:pt x="846138" y="165947"/>
                  <a:pt x="990918" y="21167"/>
                  <a:pt x="1168823" y="21167"/>
                </a:cubicBezTo>
                <a:cubicBezTo>
                  <a:pt x="1346729" y="21167"/>
                  <a:pt x="1491509" y="165947"/>
                  <a:pt x="1491509" y="343853"/>
                </a:cubicBezTo>
                <a:close/>
              </a:path>
            </a:pathLst>
          </a:custGeom>
          <a:solidFill>
            <a:srgbClr val="83B39D"/>
          </a:solidFill>
          <a:ln w="10583" cap="flat">
            <a:noFill/>
            <a:prstDash val="solid"/>
            <a:miter/>
          </a:ln>
        </p:spPr>
        <p:txBody>
          <a:bodyPr rtlCol="0" anchor="ctr"/>
          <a:lstStyle/>
          <a:p>
            <a:endParaRPr lang="en-US" dirty="0"/>
          </a:p>
        </p:txBody>
      </p:sp>
      <p:sp>
        <p:nvSpPr>
          <p:cNvPr id="1469" name="Freeform: Shape 1468">
            <a:extLst>
              <a:ext uri="{FF2B5EF4-FFF2-40B4-BE49-F238E27FC236}">
                <a16:creationId xmlns:a16="http://schemas.microsoft.com/office/drawing/2014/main" id="{D85E36CD-3115-03CA-CF5F-80B991B1A918}"/>
              </a:ext>
            </a:extLst>
          </p:cNvPr>
          <p:cNvSpPr/>
          <p:nvPr/>
        </p:nvSpPr>
        <p:spPr>
          <a:xfrm>
            <a:off x="5395487" y="1605599"/>
            <a:ext cx="396946" cy="1012947"/>
          </a:xfrm>
          <a:custGeom>
            <a:avLst/>
            <a:gdLst>
              <a:gd name="connsiteX0" fmla="*/ 494982 w 609282"/>
              <a:gd name="connsiteY0" fmla="*/ 0 h 1554797"/>
              <a:gd name="connsiteX1" fmla="*/ 609282 w 609282"/>
              <a:gd name="connsiteY1" fmla="*/ 114300 h 1554797"/>
              <a:gd name="connsiteX2" fmla="*/ 609282 w 609282"/>
              <a:gd name="connsiteY2" fmla="*/ 1440498 h 1554797"/>
              <a:gd name="connsiteX3" fmla="*/ 494982 w 609282"/>
              <a:gd name="connsiteY3" fmla="*/ 1554798 h 1554797"/>
              <a:gd name="connsiteX4" fmla="*/ 114300 w 609282"/>
              <a:gd name="connsiteY4" fmla="*/ 1554798 h 1554797"/>
              <a:gd name="connsiteX5" fmla="*/ 0 w 609282"/>
              <a:gd name="connsiteY5" fmla="*/ 1440498 h 1554797"/>
              <a:gd name="connsiteX6" fmla="*/ 0 w 609282"/>
              <a:gd name="connsiteY6" fmla="*/ 114300 h 1554797"/>
              <a:gd name="connsiteX7" fmla="*/ 114300 w 609282"/>
              <a:gd name="connsiteY7" fmla="*/ 0 h 15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82" h="1554797">
                <a:moveTo>
                  <a:pt x="494982" y="0"/>
                </a:moveTo>
                <a:cubicBezTo>
                  <a:pt x="558108" y="0"/>
                  <a:pt x="609282" y="51174"/>
                  <a:pt x="609282" y="114300"/>
                </a:cubicBezTo>
                <a:lnTo>
                  <a:pt x="609282" y="1440498"/>
                </a:lnTo>
                <a:cubicBezTo>
                  <a:pt x="609282" y="1503624"/>
                  <a:pt x="558108" y="1554798"/>
                  <a:pt x="494982" y="1554798"/>
                </a:cubicBezTo>
                <a:lnTo>
                  <a:pt x="114300" y="1554798"/>
                </a:lnTo>
                <a:cubicBezTo>
                  <a:pt x="51174" y="1554798"/>
                  <a:pt x="0" y="1503624"/>
                  <a:pt x="0" y="1440498"/>
                </a:cubicBezTo>
                <a:lnTo>
                  <a:pt x="0" y="114300"/>
                </a:lnTo>
                <a:cubicBezTo>
                  <a:pt x="0" y="51174"/>
                  <a:pt x="51174" y="0"/>
                  <a:pt x="114300" y="0"/>
                </a:cubicBezTo>
                <a:close/>
              </a:path>
            </a:pathLst>
          </a:custGeom>
          <a:solidFill>
            <a:srgbClr val="83B39D"/>
          </a:solidFill>
          <a:ln w="10583" cap="flat">
            <a:noFill/>
            <a:prstDash val="solid"/>
            <a:miter/>
          </a:ln>
        </p:spPr>
        <p:txBody>
          <a:bodyPr rtlCol="0" anchor="ctr"/>
          <a:lstStyle/>
          <a:p>
            <a:endParaRPr lang="en-US"/>
          </a:p>
        </p:txBody>
      </p:sp>
      <p:grpSp>
        <p:nvGrpSpPr>
          <p:cNvPr id="1479" name="Group 1478">
            <a:extLst>
              <a:ext uri="{FF2B5EF4-FFF2-40B4-BE49-F238E27FC236}">
                <a16:creationId xmlns:a16="http://schemas.microsoft.com/office/drawing/2014/main" id="{ECAD40D5-3575-ED87-92BC-CCCECD83C72C}"/>
              </a:ext>
            </a:extLst>
          </p:cNvPr>
          <p:cNvGrpSpPr/>
          <p:nvPr/>
        </p:nvGrpSpPr>
        <p:grpSpPr>
          <a:xfrm>
            <a:off x="8024120" y="1504581"/>
            <a:ext cx="3502057" cy="984885"/>
            <a:chOff x="7959728" y="726828"/>
            <a:chExt cx="3502057" cy="984885"/>
          </a:xfrm>
        </p:grpSpPr>
        <p:sp>
          <p:nvSpPr>
            <p:cNvPr id="1477" name="TextBox 1476">
              <a:extLst>
                <a:ext uri="{FF2B5EF4-FFF2-40B4-BE49-F238E27FC236}">
                  <a16:creationId xmlns:a16="http://schemas.microsoft.com/office/drawing/2014/main" id="{33E53DA1-D02A-01DD-7903-8A4D55A4B784}"/>
                </a:ext>
              </a:extLst>
            </p:cNvPr>
            <p:cNvSpPr txBox="1"/>
            <p:nvPr/>
          </p:nvSpPr>
          <p:spPr>
            <a:xfrm>
              <a:off x="7959728" y="726828"/>
              <a:ext cx="3429000" cy="400110"/>
            </a:xfrm>
            <a:prstGeom prst="rect">
              <a:avLst/>
            </a:prstGeom>
            <a:noFill/>
          </p:spPr>
          <p:txBody>
            <a:bodyPr wrap="square" rtlCol="0">
              <a:spAutoFit/>
            </a:bodyPr>
            <a:lstStyle/>
            <a:p>
              <a:r>
                <a:rPr lang="en-US" sz="2000" b="1" dirty="0">
                  <a:solidFill>
                    <a:schemeClr val="bg1"/>
                  </a:solidFill>
                  <a:latin typeface="Instrument Sans" pitchFamily="2" charset="0"/>
                </a:rPr>
                <a:t>It is an </a:t>
              </a:r>
              <a:r>
                <a:rPr lang="en-US" sz="2000" b="1" u="sng" dirty="0">
                  <a:solidFill>
                    <a:schemeClr val="bg1"/>
                  </a:solidFill>
                  <a:latin typeface="Instrument Sans" pitchFamily="2" charset="0"/>
                </a:rPr>
                <a:t>A</a:t>
              </a:r>
              <a:r>
                <a:rPr lang="en-US" sz="2000" b="1" dirty="0">
                  <a:solidFill>
                    <a:schemeClr val="bg1"/>
                  </a:solidFill>
                  <a:latin typeface="Instrument Sans" pitchFamily="2" charset="0"/>
                </a:rPr>
                <a:t>UTOMATOR</a:t>
              </a:r>
            </a:p>
          </p:txBody>
        </p:sp>
        <p:sp>
          <p:nvSpPr>
            <p:cNvPr id="1478" name="TextBox 1477">
              <a:extLst>
                <a:ext uri="{FF2B5EF4-FFF2-40B4-BE49-F238E27FC236}">
                  <a16:creationId xmlns:a16="http://schemas.microsoft.com/office/drawing/2014/main" id="{2E67F824-FBC3-9380-EEFD-673F02FEE3E5}"/>
                </a:ext>
              </a:extLst>
            </p:cNvPr>
            <p:cNvSpPr txBox="1"/>
            <p:nvPr/>
          </p:nvSpPr>
          <p:spPr>
            <a:xfrm>
              <a:off x="7959728" y="1126938"/>
              <a:ext cx="3502057" cy="584775"/>
            </a:xfrm>
            <a:prstGeom prst="rect">
              <a:avLst/>
            </a:prstGeom>
            <a:noFill/>
          </p:spPr>
          <p:txBody>
            <a:bodyPr wrap="square" rtlCol="0">
              <a:spAutoFit/>
            </a:bodyPr>
            <a:lstStyle/>
            <a:p>
              <a:pPr marL="171450" indent="-171450">
                <a:buClr>
                  <a:srgbClr val="DCFFEE"/>
                </a:buClr>
                <a:buFont typeface="Arial" panose="020B0604020202020204" pitchFamily="34" charset="0"/>
                <a:buChar char="•"/>
              </a:pPr>
              <a:r>
                <a:rPr lang="en-US" sz="1600" dirty="0">
                  <a:solidFill>
                    <a:srgbClr val="DCFFEE">
                      <a:alpha val="93000"/>
                    </a:srgbClr>
                  </a:solidFill>
                  <a:latin typeface="Instrument Sans" pitchFamily="2" charset="0"/>
                </a:rPr>
                <a:t>Excels at organizing repetitive tasks very quickly.</a:t>
              </a:r>
            </a:p>
          </p:txBody>
        </p:sp>
      </p:grpSp>
      <p:grpSp>
        <p:nvGrpSpPr>
          <p:cNvPr id="1480" name="Group 1479">
            <a:extLst>
              <a:ext uri="{FF2B5EF4-FFF2-40B4-BE49-F238E27FC236}">
                <a16:creationId xmlns:a16="http://schemas.microsoft.com/office/drawing/2014/main" id="{210C2FB4-4ED2-2F85-0A2F-C2C3150D4528}"/>
              </a:ext>
            </a:extLst>
          </p:cNvPr>
          <p:cNvGrpSpPr/>
          <p:nvPr/>
        </p:nvGrpSpPr>
        <p:grpSpPr>
          <a:xfrm>
            <a:off x="8024119" y="3673106"/>
            <a:ext cx="3502058" cy="1240275"/>
            <a:chOff x="7996256" y="589436"/>
            <a:chExt cx="3502058" cy="1240275"/>
          </a:xfrm>
        </p:grpSpPr>
        <p:sp>
          <p:nvSpPr>
            <p:cNvPr id="1481" name="TextBox 1480">
              <a:extLst>
                <a:ext uri="{FF2B5EF4-FFF2-40B4-BE49-F238E27FC236}">
                  <a16:creationId xmlns:a16="http://schemas.microsoft.com/office/drawing/2014/main" id="{C2FBB88B-6C49-186E-8B28-601F2A243AE0}"/>
                </a:ext>
              </a:extLst>
            </p:cNvPr>
            <p:cNvSpPr txBox="1"/>
            <p:nvPr/>
          </p:nvSpPr>
          <p:spPr>
            <a:xfrm>
              <a:off x="7996256" y="589436"/>
              <a:ext cx="3429000" cy="400110"/>
            </a:xfrm>
            <a:prstGeom prst="rect">
              <a:avLst/>
            </a:prstGeom>
            <a:noFill/>
          </p:spPr>
          <p:txBody>
            <a:bodyPr wrap="square" rtlCol="0">
              <a:spAutoFit/>
            </a:bodyPr>
            <a:lstStyle/>
            <a:p>
              <a:r>
                <a:rPr lang="en-US" sz="2000" b="1" dirty="0">
                  <a:solidFill>
                    <a:schemeClr val="bg1"/>
                  </a:solidFill>
                  <a:latin typeface="Instrument Sans" pitchFamily="2" charset="0"/>
                </a:rPr>
                <a:t>It is a </a:t>
              </a:r>
              <a:r>
                <a:rPr lang="en-US" sz="2000" b="1" u="sng" dirty="0">
                  <a:solidFill>
                    <a:schemeClr val="bg1"/>
                  </a:solidFill>
                  <a:latin typeface="Instrument Sans" pitchFamily="2" charset="0"/>
                </a:rPr>
                <a:t>B</a:t>
              </a:r>
              <a:r>
                <a:rPr lang="en-US" sz="2000" b="1" dirty="0">
                  <a:solidFill>
                    <a:schemeClr val="bg1"/>
                  </a:solidFill>
                  <a:latin typeface="Instrument Sans" pitchFamily="2" charset="0"/>
                </a:rPr>
                <a:t>INARY DATA ANALYST</a:t>
              </a:r>
            </a:p>
          </p:txBody>
        </p:sp>
        <p:sp>
          <p:nvSpPr>
            <p:cNvPr id="1482" name="TextBox 1481">
              <a:extLst>
                <a:ext uri="{FF2B5EF4-FFF2-40B4-BE49-F238E27FC236}">
                  <a16:creationId xmlns:a16="http://schemas.microsoft.com/office/drawing/2014/main" id="{C7B63891-F73B-4929-3260-4444916B9357}"/>
                </a:ext>
              </a:extLst>
            </p:cNvPr>
            <p:cNvSpPr txBox="1"/>
            <p:nvPr/>
          </p:nvSpPr>
          <p:spPr>
            <a:xfrm>
              <a:off x="7996257" y="998714"/>
              <a:ext cx="3502057" cy="830997"/>
            </a:xfrm>
            <a:prstGeom prst="rect">
              <a:avLst/>
            </a:prstGeom>
            <a:noFill/>
          </p:spPr>
          <p:txBody>
            <a:bodyPr wrap="square" rtlCol="0">
              <a:spAutoFit/>
            </a:bodyPr>
            <a:lstStyle/>
            <a:p>
              <a:pPr marL="171450" indent="-171450">
                <a:buClr>
                  <a:srgbClr val="DCFFEE"/>
                </a:buClr>
                <a:buFont typeface="Arial" panose="020B0604020202020204" pitchFamily="34" charset="0"/>
                <a:buChar char="•"/>
              </a:pPr>
              <a:r>
                <a:rPr lang="en-US" sz="1600" dirty="0">
                  <a:solidFill>
                    <a:srgbClr val="DCFFEE">
                      <a:alpha val="93000"/>
                    </a:srgbClr>
                  </a:solidFill>
                  <a:latin typeface="Instrument Sans" pitchFamily="2" charset="0"/>
                </a:rPr>
                <a:t>Very good at black and white; examining extreme contrasts in data points and contextual data.</a:t>
              </a:r>
            </a:p>
          </p:txBody>
        </p:sp>
      </p:grpSp>
      <p:sp>
        <p:nvSpPr>
          <p:cNvPr id="1486" name="TextBox 1485">
            <a:extLst>
              <a:ext uri="{FF2B5EF4-FFF2-40B4-BE49-F238E27FC236}">
                <a16:creationId xmlns:a16="http://schemas.microsoft.com/office/drawing/2014/main" id="{123608F4-C24E-B646-E7D3-C317A4B87663}"/>
              </a:ext>
            </a:extLst>
          </p:cNvPr>
          <p:cNvSpPr txBox="1"/>
          <p:nvPr/>
        </p:nvSpPr>
        <p:spPr>
          <a:xfrm rot="16200000">
            <a:off x="-2133344" y="2989140"/>
            <a:ext cx="6019800" cy="656590"/>
          </a:xfrm>
          <a:prstGeom prst="rect">
            <a:avLst/>
          </a:prstGeom>
          <a:noFill/>
        </p:spPr>
        <p:txBody>
          <a:bodyPr wrap="square" rtlCol="0">
            <a:spAutoFit/>
          </a:bodyPr>
          <a:lstStyle/>
          <a:p>
            <a:pPr algn="ctr">
              <a:lnSpc>
                <a:spcPts val="4400"/>
              </a:lnSpc>
            </a:pPr>
            <a:r>
              <a:rPr lang="en-US" sz="4000" b="1" dirty="0">
                <a:solidFill>
                  <a:schemeClr val="bg1"/>
                </a:solidFill>
                <a:latin typeface="Instrument Sans" pitchFamily="2" charset="0"/>
              </a:rPr>
              <a:t>THE ABC’s of AI</a:t>
            </a:r>
          </a:p>
        </p:txBody>
      </p:sp>
      <p:sp>
        <p:nvSpPr>
          <p:cNvPr id="2" name="Rectangle: Rounded Corners 1">
            <a:extLst>
              <a:ext uri="{FF2B5EF4-FFF2-40B4-BE49-F238E27FC236}">
                <a16:creationId xmlns:a16="http://schemas.microsoft.com/office/drawing/2014/main" id="{760071B2-4A6C-E57D-5DB3-CCD84B531E83}"/>
              </a:ext>
            </a:extLst>
          </p:cNvPr>
          <p:cNvSpPr/>
          <p:nvPr/>
        </p:nvSpPr>
        <p:spPr>
          <a:xfrm>
            <a:off x="6614582" y="1762547"/>
            <a:ext cx="690526" cy="687598"/>
          </a:xfrm>
          <a:prstGeom prst="roundRect">
            <a:avLst>
              <a:gd name="adj" fmla="val 50000"/>
            </a:avLst>
          </a:prstGeom>
          <a:solidFill>
            <a:srgbClr val="83B39D"/>
          </a:solidFill>
          <a:ln w="10537" cap="flat">
            <a:noFill/>
            <a:prstDash val="solid"/>
            <a:miter/>
          </a:ln>
        </p:spPr>
        <p:txBody>
          <a:bodyPr rtlCol="0" anchor="ctr"/>
          <a:lstStyle/>
          <a:p>
            <a:pPr algn="ctr"/>
            <a:r>
              <a:rPr lang="en-US" b="1" dirty="0">
                <a:solidFill>
                  <a:schemeClr val="bg1"/>
                </a:solidFill>
                <a:latin typeface="Instrument Sans" pitchFamily="2" charset="0"/>
              </a:rPr>
              <a:t>A</a:t>
            </a:r>
          </a:p>
        </p:txBody>
      </p:sp>
      <p:sp>
        <p:nvSpPr>
          <p:cNvPr id="11" name="TextBox 10">
            <a:extLst>
              <a:ext uri="{FF2B5EF4-FFF2-40B4-BE49-F238E27FC236}">
                <a16:creationId xmlns:a16="http://schemas.microsoft.com/office/drawing/2014/main" id="{1FB5EEB8-C7A0-AC60-1F13-634DBFF5C962}"/>
              </a:ext>
            </a:extLst>
          </p:cNvPr>
          <p:cNvSpPr txBox="1"/>
          <p:nvPr/>
        </p:nvSpPr>
        <p:spPr>
          <a:xfrm rot="16200000">
            <a:off x="4935491" y="1831798"/>
            <a:ext cx="1306768" cy="276999"/>
          </a:xfrm>
          <a:prstGeom prst="rect">
            <a:avLst/>
          </a:prstGeom>
          <a:noFill/>
        </p:spPr>
        <p:txBody>
          <a:bodyPr wrap="square" rtlCol="0">
            <a:spAutoFit/>
          </a:bodyPr>
          <a:lstStyle/>
          <a:p>
            <a:pPr algn="l"/>
            <a:r>
              <a:rPr lang="en-US" sz="1200" b="1" spc="0" baseline="0" dirty="0">
                <a:ln/>
                <a:solidFill>
                  <a:srgbClr val="FFFFFF"/>
                </a:solidFill>
                <a:latin typeface="Instrument Sans" pitchFamily="2" charset="0"/>
                <a:cs typeface="Poppins"/>
                <a:sym typeface="Poppins"/>
                <a:rtl val="0"/>
              </a:rPr>
              <a:t>AUTOMATOR</a:t>
            </a:r>
          </a:p>
        </p:txBody>
      </p:sp>
      <p:pic>
        <p:nvPicPr>
          <p:cNvPr id="14" name="Picture 2">
            <a:extLst>
              <a:ext uri="{FF2B5EF4-FFF2-40B4-BE49-F238E27FC236}">
                <a16:creationId xmlns:a16="http://schemas.microsoft.com/office/drawing/2014/main" id="{7D7FBD89-84A8-E95E-BF8E-FA1F241CCB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244E12C0-B0A4-668D-DA08-094C35840A7D}"/>
              </a:ext>
            </a:extLst>
          </p:cNvPr>
          <p:cNvSpPr/>
          <p:nvPr/>
        </p:nvSpPr>
        <p:spPr>
          <a:xfrm>
            <a:off x="5792433" y="3872471"/>
            <a:ext cx="1512675" cy="687704"/>
          </a:xfrm>
          <a:custGeom>
            <a:avLst/>
            <a:gdLst>
              <a:gd name="connsiteX0" fmla="*/ 825182 w 1512675"/>
              <a:gd name="connsiteY0" fmla="*/ 333269 h 687704"/>
              <a:gd name="connsiteX1" fmla="*/ 0 w 1512675"/>
              <a:gd name="connsiteY1" fmla="*/ 333269 h 687704"/>
              <a:gd name="connsiteX2" fmla="*/ 0 w 1512675"/>
              <a:gd name="connsiteY2" fmla="*/ 354436 h 687704"/>
              <a:gd name="connsiteX3" fmla="*/ 825182 w 1512675"/>
              <a:gd name="connsiteY3" fmla="*/ 354436 h 687704"/>
              <a:gd name="connsiteX4" fmla="*/ 1168823 w 1512675"/>
              <a:gd name="connsiteY4" fmla="*/ 687705 h 687704"/>
              <a:gd name="connsiteX5" fmla="*/ 1512676 w 1512675"/>
              <a:gd name="connsiteY5" fmla="*/ 343853 h 687704"/>
              <a:gd name="connsiteX6" fmla="*/ 1168823 w 1512675"/>
              <a:gd name="connsiteY6" fmla="*/ 0 h 687704"/>
              <a:gd name="connsiteX7" fmla="*/ 825182 w 1512675"/>
              <a:gd name="connsiteY7" fmla="*/ 333269 h 687704"/>
              <a:gd name="connsiteX8" fmla="*/ 1491509 w 1512675"/>
              <a:gd name="connsiteY8" fmla="*/ 343853 h 687704"/>
              <a:gd name="connsiteX9" fmla="*/ 1168823 w 1512675"/>
              <a:gd name="connsiteY9" fmla="*/ 666538 h 687704"/>
              <a:gd name="connsiteX10" fmla="*/ 846138 w 1512675"/>
              <a:gd name="connsiteY10" fmla="*/ 343853 h 687704"/>
              <a:gd name="connsiteX11" fmla="*/ 1168823 w 1512675"/>
              <a:gd name="connsiteY11" fmla="*/ 21167 h 687704"/>
              <a:gd name="connsiteX12" fmla="*/ 1491509 w 1512675"/>
              <a:gd name="connsiteY12" fmla="*/ 343853 h 6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675" h="687704">
                <a:moveTo>
                  <a:pt x="825182" y="333269"/>
                </a:moveTo>
                <a:lnTo>
                  <a:pt x="0" y="333269"/>
                </a:lnTo>
                <a:lnTo>
                  <a:pt x="0" y="354436"/>
                </a:lnTo>
                <a:lnTo>
                  <a:pt x="825182" y="354436"/>
                </a:lnTo>
                <a:cubicBezTo>
                  <a:pt x="830792" y="539221"/>
                  <a:pt x="982768" y="687705"/>
                  <a:pt x="1168823" y="687705"/>
                </a:cubicBezTo>
                <a:cubicBezTo>
                  <a:pt x="1358477" y="687705"/>
                  <a:pt x="1512676" y="533400"/>
                  <a:pt x="1512676" y="343853"/>
                </a:cubicBezTo>
                <a:cubicBezTo>
                  <a:pt x="1512676" y="154199"/>
                  <a:pt x="1358371" y="0"/>
                  <a:pt x="1168823" y="0"/>
                </a:cubicBezTo>
                <a:cubicBezTo>
                  <a:pt x="982768" y="0"/>
                  <a:pt x="830792" y="148590"/>
                  <a:pt x="825182" y="333269"/>
                </a:cubicBezTo>
                <a:close/>
                <a:moveTo>
                  <a:pt x="1491509" y="343853"/>
                </a:moveTo>
                <a:cubicBezTo>
                  <a:pt x="1491509" y="521758"/>
                  <a:pt x="1346729" y="666538"/>
                  <a:pt x="1168823" y="666538"/>
                </a:cubicBezTo>
                <a:cubicBezTo>
                  <a:pt x="990918" y="666538"/>
                  <a:pt x="846138" y="521758"/>
                  <a:pt x="846138" y="343853"/>
                </a:cubicBezTo>
                <a:cubicBezTo>
                  <a:pt x="846138" y="165947"/>
                  <a:pt x="990918" y="21167"/>
                  <a:pt x="1168823" y="21167"/>
                </a:cubicBezTo>
                <a:cubicBezTo>
                  <a:pt x="1346729" y="21167"/>
                  <a:pt x="1491509" y="165947"/>
                  <a:pt x="1491509" y="343853"/>
                </a:cubicBezTo>
                <a:close/>
              </a:path>
            </a:pathLst>
          </a:custGeom>
          <a:solidFill>
            <a:srgbClr val="83B39D"/>
          </a:solidFill>
          <a:ln w="10583"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ED436097-18BB-C9D2-1AD1-1D5B99C37204}"/>
              </a:ext>
            </a:extLst>
          </p:cNvPr>
          <p:cNvSpPr/>
          <p:nvPr/>
        </p:nvSpPr>
        <p:spPr>
          <a:xfrm>
            <a:off x="5395487" y="3709850"/>
            <a:ext cx="396946" cy="1012947"/>
          </a:xfrm>
          <a:custGeom>
            <a:avLst/>
            <a:gdLst>
              <a:gd name="connsiteX0" fmla="*/ 494982 w 609282"/>
              <a:gd name="connsiteY0" fmla="*/ 0 h 1554797"/>
              <a:gd name="connsiteX1" fmla="*/ 609282 w 609282"/>
              <a:gd name="connsiteY1" fmla="*/ 114300 h 1554797"/>
              <a:gd name="connsiteX2" fmla="*/ 609282 w 609282"/>
              <a:gd name="connsiteY2" fmla="*/ 1440498 h 1554797"/>
              <a:gd name="connsiteX3" fmla="*/ 494982 w 609282"/>
              <a:gd name="connsiteY3" fmla="*/ 1554798 h 1554797"/>
              <a:gd name="connsiteX4" fmla="*/ 114300 w 609282"/>
              <a:gd name="connsiteY4" fmla="*/ 1554798 h 1554797"/>
              <a:gd name="connsiteX5" fmla="*/ 0 w 609282"/>
              <a:gd name="connsiteY5" fmla="*/ 1440498 h 1554797"/>
              <a:gd name="connsiteX6" fmla="*/ 0 w 609282"/>
              <a:gd name="connsiteY6" fmla="*/ 114300 h 1554797"/>
              <a:gd name="connsiteX7" fmla="*/ 114300 w 609282"/>
              <a:gd name="connsiteY7" fmla="*/ 0 h 15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82" h="1554797">
                <a:moveTo>
                  <a:pt x="494982" y="0"/>
                </a:moveTo>
                <a:cubicBezTo>
                  <a:pt x="558108" y="0"/>
                  <a:pt x="609282" y="51174"/>
                  <a:pt x="609282" y="114300"/>
                </a:cubicBezTo>
                <a:lnTo>
                  <a:pt x="609282" y="1440498"/>
                </a:lnTo>
                <a:cubicBezTo>
                  <a:pt x="609282" y="1503624"/>
                  <a:pt x="558108" y="1554798"/>
                  <a:pt x="494982" y="1554798"/>
                </a:cubicBezTo>
                <a:lnTo>
                  <a:pt x="114300" y="1554798"/>
                </a:lnTo>
                <a:cubicBezTo>
                  <a:pt x="51174" y="1554798"/>
                  <a:pt x="0" y="1503624"/>
                  <a:pt x="0" y="1440498"/>
                </a:cubicBezTo>
                <a:lnTo>
                  <a:pt x="0" y="114300"/>
                </a:lnTo>
                <a:cubicBezTo>
                  <a:pt x="0" y="51174"/>
                  <a:pt x="51174" y="0"/>
                  <a:pt x="114300" y="0"/>
                </a:cubicBezTo>
                <a:close/>
              </a:path>
            </a:pathLst>
          </a:custGeom>
          <a:solidFill>
            <a:srgbClr val="83B39D"/>
          </a:solidFill>
          <a:ln w="10583" cap="flat">
            <a:noFill/>
            <a:prstDash val="solid"/>
            <a:miter/>
          </a:ln>
        </p:spPr>
        <p:txBody>
          <a:bodyPr rtlCol="0" anchor="ctr"/>
          <a:lstStyle/>
          <a:p>
            <a:endParaRPr lang="en-US"/>
          </a:p>
        </p:txBody>
      </p:sp>
      <p:sp>
        <p:nvSpPr>
          <p:cNvPr id="18" name="Rectangle: Rounded Corners 17">
            <a:extLst>
              <a:ext uri="{FF2B5EF4-FFF2-40B4-BE49-F238E27FC236}">
                <a16:creationId xmlns:a16="http://schemas.microsoft.com/office/drawing/2014/main" id="{CCEFB5F2-F36D-6263-4C20-9C02E411D240}"/>
              </a:ext>
            </a:extLst>
          </p:cNvPr>
          <p:cNvSpPr/>
          <p:nvPr/>
        </p:nvSpPr>
        <p:spPr>
          <a:xfrm>
            <a:off x="6614582" y="3866798"/>
            <a:ext cx="690526" cy="687598"/>
          </a:xfrm>
          <a:prstGeom prst="roundRect">
            <a:avLst>
              <a:gd name="adj" fmla="val 50000"/>
            </a:avLst>
          </a:prstGeom>
          <a:solidFill>
            <a:srgbClr val="83B39D"/>
          </a:solidFill>
          <a:ln w="10537" cap="flat">
            <a:noFill/>
            <a:prstDash val="solid"/>
            <a:miter/>
          </a:ln>
        </p:spPr>
        <p:txBody>
          <a:bodyPr rtlCol="0" anchor="ctr"/>
          <a:lstStyle/>
          <a:p>
            <a:pPr algn="ctr"/>
            <a:r>
              <a:rPr lang="en-US" b="1" dirty="0">
                <a:solidFill>
                  <a:schemeClr val="bg1"/>
                </a:solidFill>
                <a:latin typeface="Instrument Sans" pitchFamily="2" charset="0"/>
              </a:rPr>
              <a:t>B</a:t>
            </a:r>
          </a:p>
        </p:txBody>
      </p:sp>
      <p:sp>
        <p:nvSpPr>
          <p:cNvPr id="19" name="TextBox 18">
            <a:extLst>
              <a:ext uri="{FF2B5EF4-FFF2-40B4-BE49-F238E27FC236}">
                <a16:creationId xmlns:a16="http://schemas.microsoft.com/office/drawing/2014/main" id="{C459A883-B01C-73AC-133A-977140977B69}"/>
              </a:ext>
            </a:extLst>
          </p:cNvPr>
          <p:cNvSpPr txBox="1"/>
          <p:nvPr/>
        </p:nvSpPr>
        <p:spPr>
          <a:xfrm rot="16200000">
            <a:off x="4945662" y="3943884"/>
            <a:ext cx="1306768" cy="276999"/>
          </a:xfrm>
          <a:prstGeom prst="rect">
            <a:avLst/>
          </a:prstGeom>
          <a:noFill/>
        </p:spPr>
        <p:txBody>
          <a:bodyPr wrap="square" rtlCol="0">
            <a:spAutoFit/>
          </a:bodyPr>
          <a:lstStyle/>
          <a:p>
            <a:pPr algn="l"/>
            <a:r>
              <a:rPr lang="en-US" sz="1200" b="1" dirty="0">
                <a:ln/>
                <a:solidFill>
                  <a:srgbClr val="FFFFFF"/>
                </a:solidFill>
                <a:latin typeface="Instrument Sans" pitchFamily="2" charset="0"/>
                <a:cs typeface="Poppins"/>
                <a:sym typeface="Poppins"/>
                <a:rtl val="0"/>
              </a:rPr>
              <a:t>BINARY DATA</a:t>
            </a:r>
            <a:endParaRPr lang="en-US" sz="1200" b="1" spc="0" baseline="0" dirty="0">
              <a:ln/>
              <a:solidFill>
                <a:srgbClr val="FFFFFF"/>
              </a:solidFill>
              <a:latin typeface="Instrument Sans" pitchFamily="2" charset="0"/>
              <a:cs typeface="Poppins"/>
              <a:sym typeface="Poppins"/>
              <a:rtl val="0"/>
            </a:endParaRPr>
          </a:p>
        </p:txBody>
      </p:sp>
      <p:pic>
        <p:nvPicPr>
          <p:cNvPr id="3" name="Picture 2" descr="A network of circles and dots&#10;&#10;Description automatically generated">
            <a:extLst>
              <a:ext uri="{FF2B5EF4-FFF2-40B4-BE49-F238E27FC236}">
                <a16:creationId xmlns:a16="http://schemas.microsoft.com/office/drawing/2014/main" id="{7F5EC97C-33DB-7BF2-B8E6-853C745F3813}"/>
              </a:ext>
            </a:extLst>
          </p:cNvPr>
          <p:cNvPicPr>
            <a:picLocks noChangeAspect="1"/>
          </p:cNvPicPr>
          <p:nvPr/>
        </p:nvPicPr>
        <p:blipFill>
          <a:blip r:embed="rId7"/>
          <a:stretch>
            <a:fillRect/>
          </a:stretch>
        </p:blipFill>
        <p:spPr>
          <a:xfrm>
            <a:off x="1475640" y="1864031"/>
            <a:ext cx="2868887" cy="2859499"/>
          </a:xfrm>
          <a:prstGeom prst="rect">
            <a:avLst/>
          </a:prstGeom>
        </p:spPr>
      </p:pic>
    </p:spTree>
    <p:extLst>
      <p:ext uri="{BB962C8B-B14F-4D97-AF65-F5344CB8AC3E}">
        <p14:creationId xmlns:p14="http://schemas.microsoft.com/office/powerpoint/2010/main" val="156503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DF2B8-B8B1-1751-D8F1-94847D7CF84A}"/>
              </a:ext>
            </a:extLst>
          </p:cNvPr>
          <p:cNvGrpSpPr/>
          <p:nvPr/>
        </p:nvGrpSpPr>
        <p:grpSpPr>
          <a:xfrm>
            <a:off x="-1" y="0"/>
            <a:ext cx="4651373" cy="6890084"/>
            <a:chOff x="-1" y="0"/>
            <a:chExt cx="4651373" cy="6890084"/>
          </a:xfrm>
          <a:solidFill>
            <a:srgbClr val="5A9576"/>
          </a:solidFill>
        </p:grpSpPr>
        <p:pic>
          <p:nvPicPr>
            <p:cNvPr id="4" name="Graphic 3">
              <a:extLst>
                <a:ext uri="{FF2B5EF4-FFF2-40B4-BE49-F238E27FC236}">
                  <a16:creationId xmlns:a16="http://schemas.microsoft.com/office/drawing/2014/main" id="{E98B670B-36C1-1C50-80C9-26C7B6D28DD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013" r="4753" b="6299"/>
            <a:stretch/>
          </p:blipFill>
          <p:spPr>
            <a:xfrm rot="5400000">
              <a:off x="-508170" y="1730542"/>
              <a:ext cx="6890084" cy="3429000"/>
            </a:xfrm>
            <a:prstGeom prst="rect">
              <a:avLst/>
            </a:prstGeom>
          </p:spPr>
        </p:pic>
        <p:sp>
          <p:nvSpPr>
            <p:cNvPr id="5" name="Rectangle 4">
              <a:extLst>
                <a:ext uri="{FF2B5EF4-FFF2-40B4-BE49-F238E27FC236}">
                  <a16:creationId xmlns:a16="http://schemas.microsoft.com/office/drawing/2014/main" id="{7D0CDE83-BB1A-0E10-64F3-E0D99603CB7D}"/>
                </a:ext>
              </a:extLst>
            </p:cNvPr>
            <p:cNvSpPr/>
            <p:nvPr/>
          </p:nvSpPr>
          <p:spPr>
            <a:xfrm>
              <a:off x="-1" y="0"/>
              <a:ext cx="3082835" cy="689008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3" name="Group 1482">
            <a:extLst>
              <a:ext uri="{FF2B5EF4-FFF2-40B4-BE49-F238E27FC236}">
                <a16:creationId xmlns:a16="http://schemas.microsoft.com/office/drawing/2014/main" id="{0172F94F-90F9-B0D9-0A28-C26730DB85FF}"/>
              </a:ext>
            </a:extLst>
          </p:cNvPr>
          <p:cNvGrpSpPr/>
          <p:nvPr/>
        </p:nvGrpSpPr>
        <p:grpSpPr>
          <a:xfrm>
            <a:off x="8005452" y="4248011"/>
            <a:ext cx="3611644" cy="1067035"/>
            <a:chOff x="7959727" y="726828"/>
            <a:chExt cx="3611644" cy="1067035"/>
          </a:xfrm>
        </p:grpSpPr>
        <p:sp>
          <p:nvSpPr>
            <p:cNvPr id="1484" name="TextBox 1483">
              <a:extLst>
                <a:ext uri="{FF2B5EF4-FFF2-40B4-BE49-F238E27FC236}">
                  <a16:creationId xmlns:a16="http://schemas.microsoft.com/office/drawing/2014/main" id="{A4DD9426-CDF7-6ECC-1F72-44642574027D}"/>
                </a:ext>
              </a:extLst>
            </p:cNvPr>
            <p:cNvSpPr txBox="1"/>
            <p:nvPr/>
          </p:nvSpPr>
          <p:spPr>
            <a:xfrm>
              <a:off x="7959727" y="726828"/>
              <a:ext cx="3502057" cy="400110"/>
            </a:xfrm>
            <a:prstGeom prst="rect">
              <a:avLst/>
            </a:prstGeom>
            <a:noFill/>
          </p:spPr>
          <p:txBody>
            <a:bodyPr wrap="square" rtlCol="0">
              <a:spAutoFit/>
            </a:bodyPr>
            <a:lstStyle/>
            <a:p>
              <a:r>
                <a:rPr lang="en-US" sz="2000" b="1" dirty="0">
                  <a:solidFill>
                    <a:schemeClr val="bg1"/>
                  </a:solidFill>
                  <a:latin typeface="Instrument Sans" pitchFamily="2" charset="0"/>
                </a:rPr>
                <a:t>It is a competent </a:t>
              </a:r>
              <a:r>
                <a:rPr lang="en-US" sz="2000" b="1" u="sng" dirty="0">
                  <a:solidFill>
                    <a:schemeClr val="bg1"/>
                  </a:solidFill>
                  <a:latin typeface="Instrument Sans" pitchFamily="2" charset="0"/>
                </a:rPr>
                <a:t>D</a:t>
              </a:r>
              <a:r>
                <a:rPr lang="en-US" sz="2000" b="1" dirty="0">
                  <a:solidFill>
                    <a:schemeClr val="bg1"/>
                  </a:solidFill>
                  <a:latin typeface="Instrument Sans" pitchFamily="2" charset="0"/>
                </a:rPr>
                <a:t>IGITAL ASST</a:t>
              </a:r>
            </a:p>
          </p:txBody>
        </p:sp>
        <p:sp>
          <p:nvSpPr>
            <p:cNvPr id="1485" name="TextBox 1484">
              <a:extLst>
                <a:ext uri="{FF2B5EF4-FFF2-40B4-BE49-F238E27FC236}">
                  <a16:creationId xmlns:a16="http://schemas.microsoft.com/office/drawing/2014/main" id="{FFC51393-E155-7D1B-E170-4706E895E746}"/>
                </a:ext>
              </a:extLst>
            </p:cNvPr>
            <p:cNvSpPr txBox="1"/>
            <p:nvPr/>
          </p:nvSpPr>
          <p:spPr>
            <a:xfrm>
              <a:off x="8069314" y="1209088"/>
              <a:ext cx="3502057" cy="584775"/>
            </a:xfrm>
            <a:prstGeom prst="rect">
              <a:avLst/>
            </a:prstGeom>
            <a:noFill/>
          </p:spPr>
          <p:txBody>
            <a:bodyPr wrap="square" rtlCol="0">
              <a:spAutoFit/>
            </a:bodyPr>
            <a:lstStyle/>
            <a:p>
              <a:pPr marL="171450" indent="-171450">
                <a:buClr>
                  <a:srgbClr val="DCFFEE"/>
                </a:buClr>
                <a:buFont typeface="Arial" panose="020B0604020202020204" pitchFamily="34" charset="0"/>
                <a:buChar char="•"/>
              </a:pPr>
              <a:r>
                <a:rPr lang="en-US" sz="1600" dirty="0">
                  <a:solidFill>
                    <a:srgbClr val="DCFFEE">
                      <a:alpha val="93000"/>
                    </a:srgbClr>
                  </a:solidFill>
                  <a:latin typeface="Instrument Sans" pitchFamily="2" charset="0"/>
                </a:rPr>
                <a:t>A sidekick to inform our day-to-day lives and automate routines.</a:t>
              </a:r>
            </a:p>
          </p:txBody>
        </p:sp>
      </p:grpSp>
      <p:sp>
        <p:nvSpPr>
          <p:cNvPr id="1486" name="TextBox 1485">
            <a:extLst>
              <a:ext uri="{FF2B5EF4-FFF2-40B4-BE49-F238E27FC236}">
                <a16:creationId xmlns:a16="http://schemas.microsoft.com/office/drawing/2014/main" id="{123608F4-C24E-B646-E7D3-C317A4B87663}"/>
              </a:ext>
            </a:extLst>
          </p:cNvPr>
          <p:cNvSpPr txBox="1"/>
          <p:nvPr/>
        </p:nvSpPr>
        <p:spPr>
          <a:xfrm rot="16200000">
            <a:off x="-2133344" y="2989140"/>
            <a:ext cx="6019800" cy="656590"/>
          </a:xfrm>
          <a:prstGeom prst="rect">
            <a:avLst/>
          </a:prstGeom>
          <a:noFill/>
        </p:spPr>
        <p:txBody>
          <a:bodyPr wrap="square" rtlCol="0">
            <a:spAutoFit/>
          </a:bodyPr>
          <a:lstStyle/>
          <a:p>
            <a:pPr algn="ctr">
              <a:lnSpc>
                <a:spcPts val="4400"/>
              </a:lnSpc>
            </a:pPr>
            <a:r>
              <a:rPr lang="en-US" sz="4000" b="1" dirty="0">
                <a:solidFill>
                  <a:schemeClr val="bg1"/>
                </a:solidFill>
                <a:latin typeface="Instrument Sans" pitchFamily="2" charset="0"/>
              </a:rPr>
              <a:t>THE ABC’s of AI</a:t>
            </a:r>
          </a:p>
        </p:txBody>
      </p:sp>
      <p:pic>
        <p:nvPicPr>
          <p:cNvPr id="14" name="Picture 2">
            <a:extLst>
              <a:ext uri="{FF2B5EF4-FFF2-40B4-BE49-F238E27FC236}">
                <a16:creationId xmlns:a16="http://schemas.microsoft.com/office/drawing/2014/main" id="{7D7FBD89-84A8-E95E-BF8E-FA1F241CCB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091CAEE1-E5E4-F0EF-6D20-7C2A3416EDDB}"/>
              </a:ext>
            </a:extLst>
          </p:cNvPr>
          <p:cNvSpPr/>
          <p:nvPr/>
        </p:nvSpPr>
        <p:spPr>
          <a:xfrm>
            <a:off x="5844938" y="1759664"/>
            <a:ext cx="1512675" cy="687704"/>
          </a:xfrm>
          <a:custGeom>
            <a:avLst/>
            <a:gdLst>
              <a:gd name="connsiteX0" fmla="*/ 825182 w 1512675"/>
              <a:gd name="connsiteY0" fmla="*/ 333269 h 687704"/>
              <a:gd name="connsiteX1" fmla="*/ 0 w 1512675"/>
              <a:gd name="connsiteY1" fmla="*/ 333269 h 687704"/>
              <a:gd name="connsiteX2" fmla="*/ 0 w 1512675"/>
              <a:gd name="connsiteY2" fmla="*/ 354436 h 687704"/>
              <a:gd name="connsiteX3" fmla="*/ 825182 w 1512675"/>
              <a:gd name="connsiteY3" fmla="*/ 354436 h 687704"/>
              <a:gd name="connsiteX4" fmla="*/ 1168823 w 1512675"/>
              <a:gd name="connsiteY4" fmla="*/ 687705 h 687704"/>
              <a:gd name="connsiteX5" fmla="*/ 1512676 w 1512675"/>
              <a:gd name="connsiteY5" fmla="*/ 343853 h 687704"/>
              <a:gd name="connsiteX6" fmla="*/ 1168823 w 1512675"/>
              <a:gd name="connsiteY6" fmla="*/ 0 h 687704"/>
              <a:gd name="connsiteX7" fmla="*/ 825182 w 1512675"/>
              <a:gd name="connsiteY7" fmla="*/ 333269 h 687704"/>
              <a:gd name="connsiteX8" fmla="*/ 1491509 w 1512675"/>
              <a:gd name="connsiteY8" fmla="*/ 343853 h 687704"/>
              <a:gd name="connsiteX9" fmla="*/ 1168823 w 1512675"/>
              <a:gd name="connsiteY9" fmla="*/ 666538 h 687704"/>
              <a:gd name="connsiteX10" fmla="*/ 846138 w 1512675"/>
              <a:gd name="connsiteY10" fmla="*/ 343853 h 687704"/>
              <a:gd name="connsiteX11" fmla="*/ 1168823 w 1512675"/>
              <a:gd name="connsiteY11" fmla="*/ 21167 h 687704"/>
              <a:gd name="connsiteX12" fmla="*/ 1491509 w 1512675"/>
              <a:gd name="connsiteY12" fmla="*/ 343853 h 6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675" h="687704">
                <a:moveTo>
                  <a:pt x="825182" y="333269"/>
                </a:moveTo>
                <a:lnTo>
                  <a:pt x="0" y="333269"/>
                </a:lnTo>
                <a:lnTo>
                  <a:pt x="0" y="354436"/>
                </a:lnTo>
                <a:lnTo>
                  <a:pt x="825182" y="354436"/>
                </a:lnTo>
                <a:cubicBezTo>
                  <a:pt x="830792" y="539221"/>
                  <a:pt x="982768" y="687705"/>
                  <a:pt x="1168823" y="687705"/>
                </a:cubicBezTo>
                <a:cubicBezTo>
                  <a:pt x="1358477" y="687705"/>
                  <a:pt x="1512676" y="533400"/>
                  <a:pt x="1512676" y="343853"/>
                </a:cubicBezTo>
                <a:cubicBezTo>
                  <a:pt x="1512676" y="154199"/>
                  <a:pt x="1358371" y="0"/>
                  <a:pt x="1168823" y="0"/>
                </a:cubicBezTo>
                <a:cubicBezTo>
                  <a:pt x="982768" y="0"/>
                  <a:pt x="830792" y="148590"/>
                  <a:pt x="825182" y="333269"/>
                </a:cubicBezTo>
                <a:close/>
                <a:moveTo>
                  <a:pt x="1491509" y="343853"/>
                </a:moveTo>
                <a:cubicBezTo>
                  <a:pt x="1491509" y="521758"/>
                  <a:pt x="1346729" y="666538"/>
                  <a:pt x="1168823" y="666538"/>
                </a:cubicBezTo>
                <a:cubicBezTo>
                  <a:pt x="990918" y="666538"/>
                  <a:pt x="846138" y="521758"/>
                  <a:pt x="846138" y="343853"/>
                </a:cubicBezTo>
                <a:cubicBezTo>
                  <a:pt x="846138" y="165947"/>
                  <a:pt x="990918" y="21167"/>
                  <a:pt x="1168823" y="21167"/>
                </a:cubicBezTo>
                <a:cubicBezTo>
                  <a:pt x="1346729" y="21167"/>
                  <a:pt x="1491509" y="165947"/>
                  <a:pt x="1491509" y="343853"/>
                </a:cubicBezTo>
                <a:close/>
              </a:path>
            </a:pathLst>
          </a:custGeom>
          <a:solidFill>
            <a:srgbClr val="83B39D"/>
          </a:solidFill>
          <a:ln w="10583" cap="flat">
            <a:noFill/>
            <a:prstDash val="solid"/>
            <a:miter/>
          </a:ln>
        </p:spPr>
        <p:txBody>
          <a:bodyPr rtlCol="0" anchor="ctr"/>
          <a:lstStyle/>
          <a:p>
            <a:endParaRPr lang="en-US" dirty="0"/>
          </a:p>
        </p:txBody>
      </p:sp>
      <p:sp>
        <p:nvSpPr>
          <p:cNvPr id="1440" name="Freeform: Shape 1439">
            <a:extLst>
              <a:ext uri="{FF2B5EF4-FFF2-40B4-BE49-F238E27FC236}">
                <a16:creationId xmlns:a16="http://schemas.microsoft.com/office/drawing/2014/main" id="{BF43EEAD-7BF9-DDF6-845B-328D9A02AB1E}"/>
              </a:ext>
            </a:extLst>
          </p:cNvPr>
          <p:cNvSpPr/>
          <p:nvPr/>
        </p:nvSpPr>
        <p:spPr>
          <a:xfrm>
            <a:off x="5447992" y="1597043"/>
            <a:ext cx="396946" cy="1012947"/>
          </a:xfrm>
          <a:custGeom>
            <a:avLst/>
            <a:gdLst>
              <a:gd name="connsiteX0" fmla="*/ 494982 w 609282"/>
              <a:gd name="connsiteY0" fmla="*/ 0 h 1554797"/>
              <a:gd name="connsiteX1" fmla="*/ 609282 w 609282"/>
              <a:gd name="connsiteY1" fmla="*/ 114300 h 1554797"/>
              <a:gd name="connsiteX2" fmla="*/ 609282 w 609282"/>
              <a:gd name="connsiteY2" fmla="*/ 1440498 h 1554797"/>
              <a:gd name="connsiteX3" fmla="*/ 494982 w 609282"/>
              <a:gd name="connsiteY3" fmla="*/ 1554798 h 1554797"/>
              <a:gd name="connsiteX4" fmla="*/ 114300 w 609282"/>
              <a:gd name="connsiteY4" fmla="*/ 1554798 h 1554797"/>
              <a:gd name="connsiteX5" fmla="*/ 0 w 609282"/>
              <a:gd name="connsiteY5" fmla="*/ 1440498 h 1554797"/>
              <a:gd name="connsiteX6" fmla="*/ 0 w 609282"/>
              <a:gd name="connsiteY6" fmla="*/ 114300 h 1554797"/>
              <a:gd name="connsiteX7" fmla="*/ 114300 w 609282"/>
              <a:gd name="connsiteY7" fmla="*/ 0 h 15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82" h="1554797">
                <a:moveTo>
                  <a:pt x="494982" y="0"/>
                </a:moveTo>
                <a:cubicBezTo>
                  <a:pt x="558108" y="0"/>
                  <a:pt x="609282" y="51174"/>
                  <a:pt x="609282" y="114300"/>
                </a:cubicBezTo>
                <a:lnTo>
                  <a:pt x="609282" y="1440498"/>
                </a:lnTo>
                <a:cubicBezTo>
                  <a:pt x="609282" y="1503624"/>
                  <a:pt x="558108" y="1554798"/>
                  <a:pt x="494982" y="1554798"/>
                </a:cubicBezTo>
                <a:lnTo>
                  <a:pt x="114300" y="1554798"/>
                </a:lnTo>
                <a:cubicBezTo>
                  <a:pt x="51174" y="1554798"/>
                  <a:pt x="0" y="1503624"/>
                  <a:pt x="0" y="1440498"/>
                </a:cubicBezTo>
                <a:lnTo>
                  <a:pt x="0" y="114300"/>
                </a:lnTo>
                <a:cubicBezTo>
                  <a:pt x="0" y="51174"/>
                  <a:pt x="51174" y="0"/>
                  <a:pt x="114300" y="0"/>
                </a:cubicBezTo>
                <a:close/>
              </a:path>
            </a:pathLst>
          </a:custGeom>
          <a:solidFill>
            <a:srgbClr val="83B39D"/>
          </a:solidFill>
          <a:ln w="10583" cap="flat">
            <a:noFill/>
            <a:prstDash val="solid"/>
            <a:miter/>
          </a:ln>
        </p:spPr>
        <p:txBody>
          <a:bodyPr rtlCol="0" anchor="ctr"/>
          <a:lstStyle/>
          <a:p>
            <a:endParaRPr lang="en-US"/>
          </a:p>
        </p:txBody>
      </p:sp>
      <p:sp>
        <p:nvSpPr>
          <p:cNvPr id="1441" name="Rectangle: Rounded Corners 1440">
            <a:extLst>
              <a:ext uri="{FF2B5EF4-FFF2-40B4-BE49-F238E27FC236}">
                <a16:creationId xmlns:a16="http://schemas.microsoft.com/office/drawing/2014/main" id="{4A327ACE-AE80-6BCA-25A5-10E8BDB6E844}"/>
              </a:ext>
            </a:extLst>
          </p:cNvPr>
          <p:cNvSpPr/>
          <p:nvPr/>
        </p:nvSpPr>
        <p:spPr>
          <a:xfrm>
            <a:off x="6667087" y="1753991"/>
            <a:ext cx="690526" cy="687598"/>
          </a:xfrm>
          <a:prstGeom prst="roundRect">
            <a:avLst>
              <a:gd name="adj" fmla="val 50000"/>
            </a:avLst>
          </a:prstGeom>
          <a:solidFill>
            <a:srgbClr val="83B39D"/>
          </a:solidFill>
          <a:ln w="10537" cap="flat">
            <a:noFill/>
            <a:prstDash val="solid"/>
            <a:miter/>
          </a:ln>
        </p:spPr>
        <p:txBody>
          <a:bodyPr rtlCol="0" anchor="ctr"/>
          <a:lstStyle/>
          <a:p>
            <a:pPr algn="ctr"/>
            <a:r>
              <a:rPr lang="en-US" b="1" dirty="0">
                <a:solidFill>
                  <a:schemeClr val="bg1"/>
                </a:solidFill>
                <a:latin typeface="Instrument Sans" pitchFamily="2" charset="0"/>
              </a:rPr>
              <a:t>C</a:t>
            </a:r>
          </a:p>
        </p:txBody>
      </p:sp>
      <p:sp>
        <p:nvSpPr>
          <p:cNvPr id="1442" name="TextBox 1441">
            <a:extLst>
              <a:ext uri="{FF2B5EF4-FFF2-40B4-BE49-F238E27FC236}">
                <a16:creationId xmlns:a16="http://schemas.microsoft.com/office/drawing/2014/main" id="{B95074B4-359D-EC22-DFB5-10FEF937326F}"/>
              </a:ext>
            </a:extLst>
          </p:cNvPr>
          <p:cNvSpPr txBox="1"/>
          <p:nvPr/>
        </p:nvSpPr>
        <p:spPr>
          <a:xfrm rot="16200000">
            <a:off x="4989882" y="1723923"/>
            <a:ext cx="1306768" cy="276999"/>
          </a:xfrm>
          <a:prstGeom prst="rect">
            <a:avLst/>
          </a:prstGeom>
          <a:noFill/>
        </p:spPr>
        <p:txBody>
          <a:bodyPr wrap="square" rtlCol="0">
            <a:spAutoFit/>
          </a:bodyPr>
          <a:lstStyle/>
          <a:p>
            <a:pPr algn="l"/>
            <a:r>
              <a:rPr lang="en-US" sz="1200" b="1" spc="0" baseline="0" dirty="0">
                <a:ln/>
                <a:solidFill>
                  <a:srgbClr val="FFFFFF"/>
                </a:solidFill>
                <a:latin typeface="Instrument Sans" pitchFamily="2" charset="0"/>
                <a:cs typeface="Poppins"/>
                <a:sym typeface="Poppins"/>
                <a:rtl val="0"/>
              </a:rPr>
              <a:t>CURATOR</a:t>
            </a:r>
          </a:p>
        </p:txBody>
      </p:sp>
      <p:sp>
        <p:nvSpPr>
          <p:cNvPr id="1443" name="Freeform: Shape 1442">
            <a:extLst>
              <a:ext uri="{FF2B5EF4-FFF2-40B4-BE49-F238E27FC236}">
                <a16:creationId xmlns:a16="http://schemas.microsoft.com/office/drawing/2014/main" id="{C0CD0835-7DD5-B06B-5B34-35E7E1F316D6}"/>
              </a:ext>
            </a:extLst>
          </p:cNvPr>
          <p:cNvSpPr/>
          <p:nvPr/>
        </p:nvSpPr>
        <p:spPr>
          <a:xfrm>
            <a:off x="5844938" y="4228398"/>
            <a:ext cx="1512675" cy="687704"/>
          </a:xfrm>
          <a:custGeom>
            <a:avLst/>
            <a:gdLst>
              <a:gd name="connsiteX0" fmla="*/ 825182 w 1512675"/>
              <a:gd name="connsiteY0" fmla="*/ 333269 h 687704"/>
              <a:gd name="connsiteX1" fmla="*/ 0 w 1512675"/>
              <a:gd name="connsiteY1" fmla="*/ 333269 h 687704"/>
              <a:gd name="connsiteX2" fmla="*/ 0 w 1512675"/>
              <a:gd name="connsiteY2" fmla="*/ 354436 h 687704"/>
              <a:gd name="connsiteX3" fmla="*/ 825182 w 1512675"/>
              <a:gd name="connsiteY3" fmla="*/ 354436 h 687704"/>
              <a:gd name="connsiteX4" fmla="*/ 1168823 w 1512675"/>
              <a:gd name="connsiteY4" fmla="*/ 687705 h 687704"/>
              <a:gd name="connsiteX5" fmla="*/ 1512676 w 1512675"/>
              <a:gd name="connsiteY5" fmla="*/ 343853 h 687704"/>
              <a:gd name="connsiteX6" fmla="*/ 1168823 w 1512675"/>
              <a:gd name="connsiteY6" fmla="*/ 0 h 687704"/>
              <a:gd name="connsiteX7" fmla="*/ 825182 w 1512675"/>
              <a:gd name="connsiteY7" fmla="*/ 333269 h 687704"/>
              <a:gd name="connsiteX8" fmla="*/ 1491509 w 1512675"/>
              <a:gd name="connsiteY8" fmla="*/ 343853 h 687704"/>
              <a:gd name="connsiteX9" fmla="*/ 1168823 w 1512675"/>
              <a:gd name="connsiteY9" fmla="*/ 666538 h 687704"/>
              <a:gd name="connsiteX10" fmla="*/ 846138 w 1512675"/>
              <a:gd name="connsiteY10" fmla="*/ 343853 h 687704"/>
              <a:gd name="connsiteX11" fmla="*/ 1168823 w 1512675"/>
              <a:gd name="connsiteY11" fmla="*/ 21167 h 687704"/>
              <a:gd name="connsiteX12" fmla="*/ 1491509 w 1512675"/>
              <a:gd name="connsiteY12" fmla="*/ 343853 h 6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675" h="687704">
                <a:moveTo>
                  <a:pt x="825182" y="333269"/>
                </a:moveTo>
                <a:lnTo>
                  <a:pt x="0" y="333269"/>
                </a:lnTo>
                <a:lnTo>
                  <a:pt x="0" y="354436"/>
                </a:lnTo>
                <a:lnTo>
                  <a:pt x="825182" y="354436"/>
                </a:lnTo>
                <a:cubicBezTo>
                  <a:pt x="830792" y="539221"/>
                  <a:pt x="982768" y="687705"/>
                  <a:pt x="1168823" y="687705"/>
                </a:cubicBezTo>
                <a:cubicBezTo>
                  <a:pt x="1358477" y="687705"/>
                  <a:pt x="1512676" y="533400"/>
                  <a:pt x="1512676" y="343853"/>
                </a:cubicBezTo>
                <a:cubicBezTo>
                  <a:pt x="1512676" y="154199"/>
                  <a:pt x="1358371" y="0"/>
                  <a:pt x="1168823" y="0"/>
                </a:cubicBezTo>
                <a:cubicBezTo>
                  <a:pt x="982768" y="0"/>
                  <a:pt x="830792" y="148590"/>
                  <a:pt x="825182" y="333269"/>
                </a:cubicBezTo>
                <a:close/>
                <a:moveTo>
                  <a:pt x="1491509" y="343853"/>
                </a:moveTo>
                <a:cubicBezTo>
                  <a:pt x="1491509" y="521758"/>
                  <a:pt x="1346729" y="666538"/>
                  <a:pt x="1168823" y="666538"/>
                </a:cubicBezTo>
                <a:cubicBezTo>
                  <a:pt x="990918" y="666538"/>
                  <a:pt x="846138" y="521758"/>
                  <a:pt x="846138" y="343853"/>
                </a:cubicBezTo>
                <a:cubicBezTo>
                  <a:pt x="846138" y="165947"/>
                  <a:pt x="990918" y="21167"/>
                  <a:pt x="1168823" y="21167"/>
                </a:cubicBezTo>
                <a:cubicBezTo>
                  <a:pt x="1346729" y="21167"/>
                  <a:pt x="1491509" y="165947"/>
                  <a:pt x="1491509" y="343853"/>
                </a:cubicBezTo>
                <a:close/>
              </a:path>
            </a:pathLst>
          </a:custGeom>
          <a:solidFill>
            <a:srgbClr val="83B39D"/>
          </a:solidFill>
          <a:ln w="10583" cap="flat">
            <a:noFill/>
            <a:prstDash val="solid"/>
            <a:miter/>
          </a:ln>
        </p:spPr>
        <p:txBody>
          <a:bodyPr rtlCol="0" anchor="ctr"/>
          <a:lstStyle/>
          <a:p>
            <a:endParaRPr lang="en-US" dirty="0"/>
          </a:p>
        </p:txBody>
      </p:sp>
      <p:sp>
        <p:nvSpPr>
          <p:cNvPr id="1444" name="Freeform: Shape 1443">
            <a:extLst>
              <a:ext uri="{FF2B5EF4-FFF2-40B4-BE49-F238E27FC236}">
                <a16:creationId xmlns:a16="http://schemas.microsoft.com/office/drawing/2014/main" id="{FCE18EE3-85F5-0D8C-D195-AA6F19C562DD}"/>
              </a:ext>
            </a:extLst>
          </p:cNvPr>
          <p:cNvSpPr/>
          <p:nvPr/>
        </p:nvSpPr>
        <p:spPr>
          <a:xfrm>
            <a:off x="5447992" y="4065777"/>
            <a:ext cx="396946" cy="1012947"/>
          </a:xfrm>
          <a:custGeom>
            <a:avLst/>
            <a:gdLst>
              <a:gd name="connsiteX0" fmla="*/ 494982 w 609282"/>
              <a:gd name="connsiteY0" fmla="*/ 0 h 1554797"/>
              <a:gd name="connsiteX1" fmla="*/ 609282 w 609282"/>
              <a:gd name="connsiteY1" fmla="*/ 114300 h 1554797"/>
              <a:gd name="connsiteX2" fmla="*/ 609282 w 609282"/>
              <a:gd name="connsiteY2" fmla="*/ 1440498 h 1554797"/>
              <a:gd name="connsiteX3" fmla="*/ 494982 w 609282"/>
              <a:gd name="connsiteY3" fmla="*/ 1554798 h 1554797"/>
              <a:gd name="connsiteX4" fmla="*/ 114300 w 609282"/>
              <a:gd name="connsiteY4" fmla="*/ 1554798 h 1554797"/>
              <a:gd name="connsiteX5" fmla="*/ 0 w 609282"/>
              <a:gd name="connsiteY5" fmla="*/ 1440498 h 1554797"/>
              <a:gd name="connsiteX6" fmla="*/ 0 w 609282"/>
              <a:gd name="connsiteY6" fmla="*/ 114300 h 1554797"/>
              <a:gd name="connsiteX7" fmla="*/ 114300 w 609282"/>
              <a:gd name="connsiteY7" fmla="*/ 0 h 15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82" h="1554797">
                <a:moveTo>
                  <a:pt x="494982" y="0"/>
                </a:moveTo>
                <a:cubicBezTo>
                  <a:pt x="558108" y="0"/>
                  <a:pt x="609282" y="51174"/>
                  <a:pt x="609282" y="114300"/>
                </a:cubicBezTo>
                <a:lnTo>
                  <a:pt x="609282" y="1440498"/>
                </a:lnTo>
                <a:cubicBezTo>
                  <a:pt x="609282" y="1503624"/>
                  <a:pt x="558108" y="1554798"/>
                  <a:pt x="494982" y="1554798"/>
                </a:cubicBezTo>
                <a:lnTo>
                  <a:pt x="114300" y="1554798"/>
                </a:lnTo>
                <a:cubicBezTo>
                  <a:pt x="51174" y="1554798"/>
                  <a:pt x="0" y="1503624"/>
                  <a:pt x="0" y="1440498"/>
                </a:cubicBezTo>
                <a:lnTo>
                  <a:pt x="0" y="114300"/>
                </a:lnTo>
                <a:cubicBezTo>
                  <a:pt x="0" y="51174"/>
                  <a:pt x="51174" y="0"/>
                  <a:pt x="114300" y="0"/>
                </a:cubicBezTo>
                <a:close/>
              </a:path>
            </a:pathLst>
          </a:custGeom>
          <a:solidFill>
            <a:srgbClr val="83B39D"/>
          </a:solidFill>
          <a:ln w="10583" cap="flat">
            <a:noFill/>
            <a:prstDash val="solid"/>
            <a:miter/>
          </a:ln>
        </p:spPr>
        <p:txBody>
          <a:bodyPr rtlCol="0" anchor="ctr"/>
          <a:lstStyle/>
          <a:p>
            <a:endParaRPr lang="en-US"/>
          </a:p>
        </p:txBody>
      </p:sp>
      <p:sp>
        <p:nvSpPr>
          <p:cNvPr id="1445" name="Rectangle: Rounded Corners 1444">
            <a:extLst>
              <a:ext uri="{FF2B5EF4-FFF2-40B4-BE49-F238E27FC236}">
                <a16:creationId xmlns:a16="http://schemas.microsoft.com/office/drawing/2014/main" id="{CBD238AE-6D66-2624-4D8D-52DAE3A34004}"/>
              </a:ext>
            </a:extLst>
          </p:cNvPr>
          <p:cNvSpPr/>
          <p:nvPr/>
        </p:nvSpPr>
        <p:spPr>
          <a:xfrm>
            <a:off x="6667087" y="4222725"/>
            <a:ext cx="690526" cy="687598"/>
          </a:xfrm>
          <a:prstGeom prst="roundRect">
            <a:avLst>
              <a:gd name="adj" fmla="val 50000"/>
            </a:avLst>
          </a:prstGeom>
          <a:solidFill>
            <a:srgbClr val="83B39D"/>
          </a:solidFill>
          <a:ln w="10537" cap="flat">
            <a:noFill/>
            <a:prstDash val="solid"/>
            <a:miter/>
          </a:ln>
        </p:spPr>
        <p:txBody>
          <a:bodyPr rtlCol="0" anchor="ctr"/>
          <a:lstStyle/>
          <a:p>
            <a:pPr algn="ctr"/>
            <a:r>
              <a:rPr lang="en-US" b="1" dirty="0">
                <a:solidFill>
                  <a:schemeClr val="bg1"/>
                </a:solidFill>
                <a:latin typeface="Instrument Sans" pitchFamily="2" charset="0"/>
              </a:rPr>
              <a:t>D</a:t>
            </a:r>
          </a:p>
        </p:txBody>
      </p:sp>
      <p:sp>
        <p:nvSpPr>
          <p:cNvPr id="1446" name="TextBox 1445">
            <a:extLst>
              <a:ext uri="{FF2B5EF4-FFF2-40B4-BE49-F238E27FC236}">
                <a16:creationId xmlns:a16="http://schemas.microsoft.com/office/drawing/2014/main" id="{7C6B30C6-BDA4-B3A7-17F5-9B9A35EA84BC}"/>
              </a:ext>
            </a:extLst>
          </p:cNvPr>
          <p:cNvSpPr txBox="1"/>
          <p:nvPr/>
        </p:nvSpPr>
        <p:spPr>
          <a:xfrm rot="16200000">
            <a:off x="4989882" y="4309566"/>
            <a:ext cx="1306768" cy="276999"/>
          </a:xfrm>
          <a:prstGeom prst="rect">
            <a:avLst/>
          </a:prstGeom>
          <a:noFill/>
        </p:spPr>
        <p:txBody>
          <a:bodyPr wrap="square" rtlCol="0">
            <a:spAutoFit/>
          </a:bodyPr>
          <a:lstStyle/>
          <a:p>
            <a:pPr algn="l"/>
            <a:r>
              <a:rPr lang="en-US" sz="1200" b="1" dirty="0">
                <a:ln/>
                <a:solidFill>
                  <a:srgbClr val="FFFFFF"/>
                </a:solidFill>
                <a:latin typeface="Instrument Sans" pitchFamily="2" charset="0"/>
                <a:cs typeface="Poppins"/>
                <a:sym typeface="Poppins"/>
                <a:rtl val="0"/>
              </a:rPr>
              <a:t>DIGITAL ASST</a:t>
            </a:r>
            <a:endParaRPr lang="en-US" sz="1200" b="1" spc="0" baseline="0" dirty="0">
              <a:ln/>
              <a:solidFill>
                <a:srgbClr val="FFFFFF"/>
              </a:solidFill>
              <a:latin typeface="Instrument Sans" pitchFamily="2" charset="0"/>
              <a:cs typeface="Poppins"/>
              <a:sym typeface="Poppins"/>
              <a:rtl val="0"/>
            </a:endParaRPr>
          </a:p>
        </p:txBody>
      </p:sp>
      <p:grpSp>
        <p:nvGrpSpPr>
          <p:cNvPr id="1451" name="Group 1450">
            <a:extLst>
              <a:ext uri="{FF2B5EF4-FFF2-40B4-BE49-F238E27FC236}">
                <a16:creationId xmlns:a16="http://schemas.microsoft.com/office/drawing/2014/main" id="{CE1C5281-9DE2-E23F-F3BB-78F5C76F637C}"/>
              </a:ext>
            </a:extLst>
          </p:cNvPr>
          <p:cNvGrpSpPr/>
          <p:nvPr/>
        </p:nvGrpSpPr>
        <p:grpSpPr>
          <a:xfrm>
            <a:off x="8068623" y="1482236"/>
            <a:ext cx="3502057" cy="1231107"/>
            <a:chOff x="7959728" y="726828"/>
            <a:chExt cx="3502057" cy="1231107"/>
          </a:xfrm>
        </p:grpSpPr>
        <p:sp>
          <p:nvSpPr>
            <p:cNvPr id="1452" name="TextBox 1451">
              <a:extLst>
                <a:ext uri="{FF2B5EF4-FFF2-40B4-BE49-F238E27FC236}">
                  <a16:creationId xmlns:a16="http://schemas.microsoft.com/office/drawing/2014/main" id="{4DC67F03-E61A-A3A6-52B3-DEB7D7DDC51E}"/>
                </a:ext>
              </a:extLst>
            </p:cNvPr>
            <p:cNvSpPr txBox="1"/>
            <p:nvPr/>
          </p:nvSpPr>
          <p:spPr>
            <a:xfrm>
              <a:off x="7959728" y="726828"/>
              <a:ext cx="3429000" cy="400110"/>
            </a:xfrm>
            <a:prstGeom prst="rect">
              <a:avLst/>
            </a:prstGeom>
            <a:noFill/>
          </p:spPr>
          <p:txBody>
            <a:bodyPr wrap="square" rtlCol="0">
              <a:spAutoFit/>
            </a:bodyPr>
            <a:lstStyle/>
            <a:p>
              <a:r>
                <a:rPr lang="en-US" sz="2000" b="1" dirty="0">
                  <a:solidFill>
                    <a:schemeClr val="bg1"/>
                  </a:solidFill>
                  <a:latin typeface="Instrument Sans" pitchFamily="2" charset="0"/>
                </a:rPr>
                <a:t>It is an efficient </a:t>
              </a:r>
              <a:r>
                <a:rPr lang="en-US" sz="2000" b="1" u="sng" dirty="0">
                  <a:solidFill>
                    <a:schemeClr val="bg1"/>
                  </a:solidFill>
                  <a:latin typeface="Instrument Sans" pitchFamily="2" charset="0"/>
                </a:rPr>
                <a:t>C</a:t>
              </a:r>
              <a:r>
                <a:rPr lang="en-US" sz="2000" b="1" dirty="0">
                  <a:solidFill>
                    <a:schemeClr val="bg1"/>
                  </a:solidFill>
                  <a:latin typeface="Instrument Sans" pitchFamily="2" charset="0"/>
                </a:rPr>
                <a:t>URATOR</a:t>
              </a:r>
            </a:p>
          </p:txBody>
        </p:sp>
        <p:sp>
          <p:nvSpPr>
            <p:cNvPr id="1453" name="TextBox 1452">
              <a:extLst>
                <a:ext uri="{FF2B5EF4-FFF2-40B4-BE49-F238E27FC236}">
                  <a16:creationId xmlns:a16="http://schemas.microsoft.com/office/drawing/2014/main" id="{BB8314EB-C6E4-5C36-1522-4479F2753B42}"/>
                </a:ext>
              </a:extLst>
            </p:cNvPr>
            <p:cNvSpPr txBox="1"/>
            <p:nvPr/>
          </p:nvSpPr>
          <p:spPr>
            <a:xfrm>
              <a:off x="7959728" y="1126938"/>
              <a:ext cx="3502057" cy="830997"/>
            </a:xfrm>
            <a:prstGeom prst="rect">
              <a:avLst/>
            </a:prstGeom>
            <a:noFill/>
          </p:spPr>
          <p:txBody>
            <a:bodyPr wrap="square" rtlCol="0">
              <a:spAutoFit/>
            </a:bodyPr>
            <a:lstStyle/>
            <a:p>
              <a:pPr marL="171450" indent="-171450">
                <a:buClr>
                  <a:srgbClr val="DCFFEE"/>
                </a:buClr>
                <a:buFont typeface="Arial" panose="020B0604020202020204" pitchFamily="34" charset="0"/>
                <a:buChar char="•"/>
              </a:pPr>
              <a:r>
                <a:rPr lang="en-US" sz="1600" dirty="0">
                  <a:solidFill>
                    <a:srgbClr val="DCFFEE">
                      <a:alpha val="93000"/>
                    </a:srgbClr>
                  </a:solidFill>
                  <a:latin typeface="Instrument Sans" pitchFamily="2" charset="0"/>
                </a:rPr>
                <a:t>An excellent “Soup Starter” in that it provides an outline to be polished and vetted.</a:t>
              </a:r>
            </a:p>
          </p:txBody>
        </p:sp>
      </p:grpSp>
      <p:pic>
        <p:nvPicPr>
          <p:cNvPr id="3" name="Picture 2" descr="A network of circles and dots&#10;&#10;Description automatically generated">
            <a:extLst>
              <a:ext uri="{FF2B5EF4-FFF2-40B4-BE49-F238E27FC236}">
                <a16:creationId xmlns:a16="http://schemas.microsoft.com/office/drawing/2014/main" id="{7F5EC97C-33DB-7BF2-B8E6-853C745F3813}"/>
              </a:ext>
            </a:extLst>
          </p:cNvPr>
          <p:cNvPicPr>
            <a:picLocks noChangeAspect="1"/>
          </p:cNvPicPr>
          <p:nvPr/>
        </p:nvPicPr>
        <p:blipFill>
          <a:blip r:embed="rId7"/>
          <a:stretch>
            <a:fillRect/>
          </a:stretch>
        </p:blipFill>
        <p:spPr>
          <a:xfrm>
            <a:off x="1475640" y="1864031"/>
            <a:ext cx="2868887" cy="2859499"/>
          </a:xfrm>
          <a:prstGeom prst="rect">
            <a:avLst/>
          </a:prstGeom>
        </p:spPr>
      </p:pic>
    </p:spTree>
    <p:extLst>
      <p:ext uri="{BB962C8B-B14F-4D97-AF65-F5344CB8AC3E}">
        <p14:creationId xmlns:p14="http://schemas.microsoft.com/office/powerpoint/2010/main" val="339200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5" name="Picture 4004" descr="A person using a computer&#10;&#10;Description automatically generated">
            <a:extLst>
              <a:ext uri="{FF2B5EF4-FFF2-40B4-BE49-F238E27FC236}">
                <a16:creationId xmlns:a16="http://schemas.microsoft.com/office/drawing/2014/main" id="{13E22AA6-7D34-49AB-A5EB-C1A543A15C8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07" t="2469" r="11323" b="2998"/>
          <a:stretch/>
        </p:blipFill>
        <p:spPr>
          <a:xfrm>
            <a:off x="0" y="-1"/>
            <a:ext cx="12192000" cy="6890084"/>
          </a:xfrm>
          <a:prstGeom prst="rect">
            <a:avLst/>
          </a:prstGeom>
        </p:spPr>
      </p:pic>
      <p:grpSp>
        <p:nvGrpSpPr>
          <p:cNvPr id="2" name="Grupo 1">
            <a:extLst>
              <a:ext uri="{FF2B5EF4-FFF2-40B4-BE49-F238E27FC236}">
                <a16:creationId xmlns:a16="http://schemas.microsoft.com/office/drawing/2014/main" id="{452E51FA-53EC-356D-D0CF-16F799A320EE}"/>
              </a:ext>
            </a:extLst>
          </p:cNvPr>
          <p:cNvGrpSpPr/>
          <p:nvPr/>
        </p:nvGrpSpPr>
        <p:grpSpPr>
          <a:xfrm>
            <a:off x="-1" y="0"/>
            <a:ext cx="6976562" cy="6890084"/>
            <a:chOff x="-1" y="0"/>
            <a:chExt cx="6976562" cy="6890084"/>
          </a:xfrm>
          <a:solidFill>
            <a:srgbClr val="006338"/>
          </a:solidFill>
        </p:grpSpPr>
        <p:pic>
          <p:nvPicPr>
            <p:cNvPr id="4011" name="Graphic 4010">
              <a:extLst>
                <a:ext uri="{FF2B5EF4-FFF2-40B4-BE49-F238E27FC236}">
                  <a16:creationId xmlns:a16="http://schemas.microsoft.com/office/drawing/2014/main" id="{10E2B6A8-329A-1817-E5A4-D08DEE6E333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6013" r="4753" b="6299"/>
            <a:stretch/>
          </p:blipFill>
          <p:spPr>
            <a:xfrm rot="5400000">
              <a:off x="1817019" y="1730542"/>
              <a:ext cx="6890084" cy="3429000"/>
            </a:xfrm>
            <a:prstGeom prst="rect">
              <a:avLst/>
            </a:prstGeom>
          </p:spPr>
        </p:pic>
        <p:sp>
          <p:nvSpPr>
            <p:cNvPr id="5" name="Rectangle 4">
              <a:extLst>
                <a:ext uri="{FF2B5EF4-FFF2-40B4-BE49-F238E27FC236}">
                  <a16:creationId xmlns:a16="http://schemas.microsoft.com/office/drawing/2014/main" id="{DCB70BB6-422B-91D9-8FF9-CFD6FA01D9D9}"/>
                </a:ext>
              </a:extLst>
            </p:cNvPr>
            <p:cNvSpPr/>
            <p:nvPr/>
          </p:nvSpPr>
          <p:spPr>
            <a:xfrm>
              <a:off x="-1" y="0"/>
              <a:ext cx="5272321" cy="689008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90" name="Rectangle: Rounded Corners 3989">
            <a:extLst>
              <a:ext uri="{FF2B5EF4-FFF2-40B4-BE49-F238E27FC236}">
                <a16:creationId xmlns:a16="http://schemas.microsoft.com/office/drawing/2014/main" id="{F8969BC4-9411-1E77-100E-B75895F20BB0}"/>
              </a:ext>
            </a:extLst>
          </p:cNvPr>
          <p:cNvSpPr/>
          <p:nvPr/>
        </p:nvSpPr>
        <p:spPr>
          <a:xfrm>
            <a:off x="958419" y="2214448"/>
            <a:ext cx="4408472" cy="879634"/>
          </a:xfrm>
          <a:prstGeom prst="roundRect">
            <a:avLst>
              <a:gd name="adj" fmla="val 8690"/>
            </a:avLst>
          </a:prstGeom>
          <a:solidFill>
            <a:srgbClr val="ECF5F1">
              <a:alpha val="85000"/>
            </a:srgbClr>
          </a:solidFill>
          <a:ln w="10394" cap="flat">
            <a:noFill/>
            <a:prstDash val="solid"/>
            <a:miter/>
          </a:ln>
        </p:spPr>
        <p:txBody>
          <a:bodyPr rtlCol="0" anchor="ctr"/>
          <a:lstStyle/>
          <a:p>
            <a:endParaRPr lang="en-US">
              <a:solidFill>
                <a:srgbClr val="006338"/>
              </a:solidFill>
            </a:endParaRPr>
          </a:p>
        </p:txBody>
      </p:sp>
      <p:sp>
        <p:nvSpPr>
          <p:cNvPr id="3991" name="TextBox 3990">
            <a:extLst>
              <a:ext uri="{FF2B5EF4-FFF2-40B4-BE49-F238E27FC236}">
                <a16:creationId xmlns:a16="http://schemas.microsoft.com/office/drawing/2014/main" id="{A2BC4F3D-46A7-9E02-8C43-E5A16BFCC3BD}"/>
              </a:ext>
            </a:extLst>
          </p:cNvPr>
          <p:cNvSpPr txBox="1"/>
          <p:nvPr/>
        </p:nvSpPr>
        <p:spPr>
          <a:xfrm>
            <a:off x="1316272" y="2262098"/>
            <a:ext cx="3771864" cy="400110"/>
          </a:xfrm>
          <a:prstGeom prst="rect">
            <a:avLst/>
          </a:prstGeom>
          <a:noFill/>
        </p:spPr>
        <p:txBody>
          <a:bodyPr wrap="square" rtlCol="0">
            <a:spAutoFit/>
          </a:bodyPr>
          <a:lstStyle/>
          <a:p>
            <a:r>
              <a:rPr lang="en-US" sz="2000" b="1" dirty="0">
                <a:solidFill>
                  <a:srgbClr val="006338"/>
                </a:solidFill>
                <a:latin typeface="Instrument Sans" pitchFamily="2" charset="0"/>
              </a:rPr>
              <a:t>CALL CENTER VOICE REPLICATION</a:t>
            </a:r>
          </a:p>
        </p:txBody>
      </p:sp>
      <p:sp>
        <p:nvSpPr>
          <p:cNvPr id="3992" name="TextBox 3991">
            <a:extLst>
              <a:ext uri="{FF2B5EF4-FFF2-40B4-BE49-F238E27FC236}">
                <a16:creationId xmlns:a16="http://schemas.microsoft.com/office/drawing/2014/main" id="{8E782292-7CB9-E4C2-8364-8E4DAB3165C6}"/>
              </a:ext>
            </a:extLst>
          </p:cNvPr>
          <p:cNvSpPr txBox="1"/>
          <p:nvPr/>
        </p:nvSpPr>
        <p:spPr>
          <a:xfrm>
            <a:off x="1317760" y="2559169"/>
            <a:ext cx="3771864" cy="415498"/>
          </a:xfrm>
          <a:prstGeom prst="rect">
            <a:avLst/>
          </a:prstGeom>
          <a:noFill/>
        </p:spPr>
        <p:txBody>
          <a:bodyPr wrap="square" rtlCol="0">
            <a:spAutoFit/>
          </a:bodyPr>
          <a:lstStyle/>
          <a:p>
            <a:r>
              <a:rPr lang="en-US" sz="1050" dirty="0">
                <a:latin typeface="Instrument Sans" pitchFamily="2" charset="0"/>
              </a:rPr>
              <a:t>Robotic voices are becoming more lifelike and realistic, instilling trust in the end user</a:t>
            </a:r>
          </a:p>
        </p:txBody>
      </p:sp>
      <p:sp>
        <p:nvSpPr>
          <p:cNvPr id="3993" name="Rectangle: Rounded Corners 3992">
            <a:extLst>
              <a:ext uri="{FF2B5EF4-FFF2-40B4-BE49-F238E27FC236}">
                <a16:creationId xmlns:a16="http://schemas.microsoft.com/office/drawing/2014/main" id="{0E1A43A6-C1FE-2490-AC1E-BCEA867FA744}"/>
              </a:ext>
            </a:extLst>
          </p:cNvPr>
          <p:cNvSpPr/>
          <p:nvPr/>
        </p:nvSpPr>
        <p:spPr>
          <a:xfrm>
            <a:off x="661238" y="2322351"/>
            <a:ext cx="594360" cy="591839"/>
          </a:xfrm>
          <a:prstGeom prst="roundRect">
            <a:avLst/>
          </a:prstGeom>
          <a:solidFill>
            <a:srgbClr val="83B39D"/>
          </a:solidFill>
          <a:ln w="10537" cap="flat">
            <a:noFill/>
            <a:prstDash val="solid"/>
            <a:miter/>
          </a:ln>
        </p:spPr>
        <p:txBody>
          <a:bodyPr rtlCol="0" anchor="ctr"/>
          <a:lstStyle/>
          <a:p>
            <a:pPr algn="ctr"/>
            <a:r>
              <a:rPr lang="en-US" sz="2400" b="1" dirty="0">
                <a:solidFill>
                  <a:schemeClr val="bg1"/>
                </a:solidFill>
                <a:latin typeface="Instrument Sans" pitchFamily="2" charset="0"/>
              </a:rPr>
              <a:t>1</a:t>
            </a:r>
          </a:p>
        </p:txBody>
      </p:sp>
      <p:sp>
        <p:nvSpPr>
          <p:cNvPr id="4014" name="TextBox 4013">
            <a:extLst>
              <a:ext uri="{FF2B5EF4-FFF2-40B4-BE49-F238E27FC236}">
                <a16:creationId xmlns:a16="http://schemas.microsoft.com/office/drawing/2014/main" id="{DE25EA3F-39A6-A5B7-0F1A-D60451518F3E}"/>
              </a:ext>
            </a:extLst>
          </p:cNvPr>
          <p:cNvSpPr txBox="1"/>
          <p:nvPr/>
        </p:nvSpPr>
        <p:spPr>
          <a:xfrm>
            <a:off x="559068" y="550100"/>
            <a:ext cx="6019800" cy="656590"/>
          </a:xfrm>
          <a:prstGeom prst="rect">
            <a:avLst/>
          </a:prstGeom>
          <a:noFill/>
        </p:spPr>
        <p:txBody>
          <a:bodyPr wrap="square" rtlCol="0">
            <a:spAutoFit/>
          </a:bodyPr>
          <a:lstStyle/>
          <a:p>
            <a:pPr>
              <a:lnSpc>
                <a:spcPts val="4400"/>
              </a:lnSpc>
            </a:pPr>
            <a:r>
              <a:rPr lang="en-US" sz="4000" b="1" dirty="0">
                <a:solidFill>
                  <a:schemeClr val="bg1"/>
                </a:solidFill>
                <a:latin typeface="Instrument Sans" pitchFamily="2" charset="0"/>
              </a:rPr>
              <a:t>EXAMPLES</a:t>
            </a:r>
          </a:p>
        </p:txBody>
      </p:sp>
      <p:sp>
        <p:nvSpPr>
          <p:cNvPr id="4015" name="Rectangle: Rounded Corners 4014">
            <a:extLst>
              <a:ext uri="{FF2B5EF4-FFF2-40B4-BE49-F238E27FC236}">
                <a16:creationId xmlns:a16="http://schemas.microsoft.com/office/drawing/2014/main" id="{7BA272EE-911F-F260-9696-9C57FD5E8796}"/>
              </a:ext>
            </a:extLst>
          </p:cNvPr>
          <p:cNvSpPr/>
          <p:nvPr/>
        </p:nvSpPr>
        <p:spPr>
          <a:xfrm>
            <a:off x="958419" y="3383242"/>
            <a:ext cx="4408472" cy="879634"/>
          </a:xfrm>
          <a:prstGeom prst="roundRect">
            <a:avLst>
              <a:gd name="adj" fmla="val 9223"/>
            </a:avLst>
          </a:prstGeom>
          <a:solidFill>
            <a:srgbClr val="ECF5F1">
              <a:alpha val="85000"/>
            </a:srgbClr>
          </a:solidFill>
          <a:ln w="10394" cap="flat">
            <a:noFill/>
            <a:prstDash val="solid"/>
            <a:miter/>
          </a:ln>
        </p:spPr>
        <p:txBody>
          <a:bodyPr rtlCol="0" anchor="ctr"/>
          <a:lstStyle/>
          <a:p>
            <a:endParaRPr lang="en-US">
              <a:solidFill>
                <a:srgbClr val="006338"/>
              </a:solidFill>
            </a:endParaRPr>
          </a:p>
        </p:txBody>
      </p:sp>
      <p:sp>
        <p:nvSpPr>
          <p:cNvPr id="4016" name="TextBox 4015">
            <a:extLst>
              <a:ext uri="{FF2B5EF4-FFF2-40B4-BE49-F238E27FC236}">
                <a16:creationId xmlns:a16="http://schemas.microsoft.com/office/drawing/2014/main" id="{50E384F3-2E81-E875-FE17-FF4C3FF6A8E9}"/>
              </a:ext>
            </a:extLst>
          </p:cNvPr>
          <p:cNvSpPr txBox="1"/>
          <p:nvPr/>
        </p:nvSpPr>
        <p:spPr>
          <a:xfrm>
            <a:off x="1316272" y="3430892"/>
            <a:ext cx="3771864" cy="400110"/>
          </a:xfrm>
          <a:prstGeom prst="rect">
            <a:avLst/>
          </a:prstGeom>
          <a:noFill/>
        </p:spPr>
        <p:txBody>
          <a:bodyPr wrap="square" rtlCol="0">
            <a:spAutoFit/>
          </a:bodyPr>
          <a:lstStyle/>
          <a:p>
            <a:r>
              <a:rPr lang="en-US" sz="2000" b="1" dirty="0">
                <a:solidFill>
                  <a:srgbClr val="006338"/>
                </a:solidFill>
                <a:latin typeface="Instrument Sans" pitchFamily="2" charset="0"/>
              </a:rPr>
              <a:t>Otter.ai</a:t>
            </a:r>
          </a:p>
        </p:txBody>
      </p:sp>
      <p:sp>
        <p:nvSpPr>
          <p:cNvPr id="4017" name="TextBox 4016">
            <a:extLst>
              <a:ext uri="{FF2B5EF4-FFF2-40B4-BE49-F238E27FC236}">
                <a16:creationId xmlns:a16="http://schemas.microsoft.com/office/drawing/2014/main" id="{6D8FED43-BFC5-AF50-C6AC-EBCE0151E673}"/>
              </a:ext>
            </a:extLst>
          </p:cNvPr>
          <p:cNvSpPr txBox="1"/>
          <p:nvPr/>
        </p:nvSpPr>
        <p:spPr>
          <a:xfrm>
            <a:off x="1316272" y="3704044"/>
            <a:ext cx="3771864" cy="415498"/>
          </a:xfrm>
          <a:prstGeom prst="rect">
            <a:avLst/>
          </a:prstGeom>
          <a:noFill/>
        </p:spPr>
        <p:txBody>
          <a:bodyPr wrap="square" rtlCol="0">
            <a:spAutoFit/>
          </a:bodyPr>
          <a:lstStyle/>
          <a:p>
            <a:r>
              <a:rPr lang="en-US" sz="1050" dirty="0">
                <a:latin typeface="Instrument Sans" pitchFamily="2" charset="0"/>
              </a:rPr>
              <a:t>Smart transcription services for meetings and recorded audio and video.</a:t>
            </a:r>
          </a:p>
        </p:txBody>
      </p:sp>
      <p:sp>
        <p:nvSpPr>
          <p:cNvPr id="4018" name="Rectangle: Rounded Corners 4017">
            <a:extLst>
              <a:ext uri="{FF2B5EF4-FFF2-40B4-BE49-F238E27FC236}">
                <a16:creationId xmlns:a16="http://schemas.microsoft.com/office/drawing/2014/main" id="{37F1F3CB-1999-DD4A-369E-4E39A1F3EAD8}"/>
              </a:ext>
            </a:extLst>
          </p:cNvPr>
          <p:cNvSpPr/>
          <p:nvPr/>
        </p:nvSpPr>
        <p:spPr>
          <a:xfrm>
            <a:off x="661238" y="3491145"/>
            <a:ext cx="594360" cy="591839"/>
          </a:xfrm>
          <a:prstGeom prst="roundRect">
            <a:avLst/>
          </a:prstGeom>
          <a:solidFill>
            <a:srgbClr val="83B39D"/>
          </a:solidFill>
          <a:ln w="10537" cap="flat">
            <a:noFill/>
            <a:prstDash val="solid"/>
            <a:miter/>
          </a:ln>
        </p:spPr>
        <p:txBody>
          <a:bodyPr rtlCol="0" anchor="ctr"/>
          <a:lstStyle/>
          <a:p>
            <a:pPr algn="ctr"/>
            <a:r>
              <a:rPr lang="en-US" sz="2400" b="1" dirty="0">
                <a:solidFill>
                  <a:schemeClr val="bg1"/>
                </a:solidFill>
                <a:latin typeface="Instrument Sans" pitchFamily="2" charset="0"/>
              </a:rPr>
              <a:t>2</a:t>
            </a:r>
          </a:p>
        </p:txBody>
      </p:sp>
      <p:pic>
        <p:nvPicPr>
          <p:cNvPr id="4023" name="Picture 2">
            <a:extLst>
              <a:ext uri="{FF2B5EF4-FFF2-40B4-BE49-F238E27FC236}">
                <a16:creationId xmlns:a16="http://schemas.microsoft.com/office/drawing/2014/main" id="{10BBD6E2-8F79-85F7-7352-77632E532A6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80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78066"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07522" y="-307695"/>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409993" y="355424"/>
            <a:ext cx="10017422" cy="1656864"/>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PROMPTING MAKES PERFECT</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4B4645-D260-2B75-7D2E-E6C046490655}"/>
              </a:ext>
            </a:extLst>
          </p:cNvPr>
          <p:cNvSpPr txBox="1"/>
          <p:nvPr/>
        </p:nvSpPr>
        <p:spPr>
          <a:xfrm>
            <a:off x="699015" y="2367713"/>
            <a:ext cx="8561521" cy="3970318"/>
          </a:xfrm>
          <a:prstGeom prst="rect">
            <a:avLst/>
          </a:prstGeom>
          <a:noFill/>
        </p:spPr>
        <p:txBody>
          <a:bodyPr wrap="square" rtlCol="0">
            <a:spAutoFit/>
          </a:bodyPr>
          <a:lstStyle/>
          <a:p>
            <a:r>
              <a:rPr lang="en-US" sz="5400" b="1" dirty="0">
                <a:solidFill>
                  <a:srgbClr val="DCFFEE"/>
                </a:solidFill>
                <a:latin typeface="Instrument Sans"/>
              </a:rPr>
              <a:t>C –</a:t>
            </a:r>
            <a:r>
              <a:rPr lang="en-US" sz="5400" b="1" dirty="0">
                <a:solidFill>
                  <a:schemeClr val="bg1"/>
                </a:solidFill>
                <a:latin typeface="Instrument Sans"/>
              </a:rPr>
              <a:t> Context</a:t>
            </a:r>
          </a:p>
          <a:p>
            <a:r>
              <a:rPr lang="en-US" sz="5400" b="1" dirty="0">
                <a:solidFill>
                  <a:srgbClr val="DCFFEE"/>
                </a:solidFill>
                <a:latin typeface="Instrument Sans"/>
              </a:rPr>
              <a:t>S –</a:t>
            </a:r>
            <a:r>
              <a:rPr lang="en-US" sz="5400" b="1" dirty="0">
                <a:solidFill>
                  <a:schemeClr val="bg1"/>
                </a:solidFill>
                <a:latin typeface="Instrument Sans"/>
              </a:rPr>
              <a:t> Specific Information</a:t>
            </a:r>
          </a:p>
          <a:p>
            <a:r>
              <a:rPr lang="en-US" sz="5400" b="1" dirty="0">
                <a:solidFill>
                  <a:srgbClr val="DCFFEE"/>
                </a:solidFill>
                <a:latin typeface="Instrument Sans"/>
              </a:rPr>
              <a:t>I –</a:t>
            </a:r>
            <a:r>
              <a:rPr lang="en-US" sz="5400" b="1" dirty="0">
                <a:solidFill>
                  <a:schemeClr val="bg1"/>
                </a:solidFill>
                <a:latin typeface="Instrument Sans"/>
              </a:rPr>
              <a:t> Intent</a:t>
            </a:r>
          </a:p>
          <a:p>
            <a:r>
              <a:rPr lang="en-US" sz="5400" b="1" dirty="0">
                <a:solidFill>
                  <a:srgbClr val="DCFFEE"/>
                </a:solidFill>
                <a:latin typeface="Instrument Sans"/>
              </a:rPr>
              <a:t>F –</a:t>
            </a:r>
            <a:r>
              <a:rPr lang="en-US" sz="5400" b="1" dirty="0">
                <a:solidFill>
                  <a:schemeClr val="bg1"/>
                </a:solidFill>
                <a:latin typeface="Instrument Sans"/>
              </a:rPr>
              <a:t> Format of Output</a:t>
            </a:r>
          </a:p>
          <a:p>
            <a:endParaRPr lang="en-US" sz="3600" b="1" dirty="0">
              <a:solidFill>
                <a:schemeClr val="bg1"/>
              </a:solidFill>
              <a:latin typeface="Instrument Sans"/>
            </a:endParaRPr>
          </a:p>
        </p:txBody>
      </p:sp>
      <p:sp>
        <p:nvSpPr>
          <p:cNvPr id="4" name="TextBox 3">
            <a:extLst>
              <a:ext uri="{FF2B5EF4-FFF2-40B4-BE49-F238E27FC236}">
                <a16:creationId xmlns:a16="http://schemas.microsoft.com/office/drawing/2014/main" id="{136831D7-AC4D-550B-C7FA-9BC9FBB81532}"/>
              </a:ext>
            </a:extLst>
          </p:cNvPr>
          <p:cNvSpPr txBox="1"/>
          <p:nvPr/>
        </p:nvSpPr>
        <p:spPr>
          <a:xfrm>
            <a:off x="608841" y="1489068"/>
            <a:ext cx="7418895" cy="523220"/>
          </a:xfrm>
          <a:prstGeom prst="rect">
            <a:avLst/>
          </a:prstGeom>
          <a:noFill/>
        </p:spPr>
        <p:txBody>
          <a:bodyPr wrap="square" rtlCol="0">
            <a:spAutoFit/>
          </a:bodyPr>
          <a:lstStyle/>
          <a:p>
            <a:r>
              <a:rPr lang="en-US" sz="2800" b="1" dirty="0">
                <a:solidFill>
                  <a:schemeClr val="bg1"/>
                </a:solidFill>
                <a:latin typeface="Instrument Sans"/>
              </a:rPr>
              <a:t>To Get the Most Out of Your Prompt, Provide:</a:t>
            </a:r>
          </a:p>
        </p:txBody>
      </p:sp>
    </p:spTree>
    <p:extLst>
      <p:ext uri="{BB962C8B-B14F-4D97-AF65-F5344CB8AC3E}">
        <p14:creationId xmlns:p14="http://schemas.microsoft.com/office/powerpoint/2010/main" val="3636614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7880079" y="-1"/>
            <a:ext cx="4311921" cy="9140894"/>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3532686" y="-81538"/>
            <a:ext cx="3960366" cy="3510538"/>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351305" y="275257"/>
            <a:ext cx="9116288"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SPAGHETTI JUNCTION</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 shot of a phone&#10;&#10;Description automatically generated">
            <a:extLst>
              <a:ext uri="{FF2B5EF4-FFF2-40B4-BE49-F238E27FC236}">
                <a16:creationId xmlns:a16="http://schemas.microsoft.com/office/drawing/2014/main" id="{14A60BB5-AF0A-19D2-63F1-1EDDBF225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060" y="1261523"/>
            <a:ext cx="2333969" cy="4667937"/>
          </a:xfrm>
          <a:prstGeom prst="rect">
            <a:avLst/>
          </a:prstGeom>
        </p:spPr>
      </p:pic>
      <p:pic>
        <p:nvPicPr>
          <p:cNvPr id="1026" name="Picture 2" descr="Spaghetti png graphic clipart design 20002794 PNG">
            <a:extLst>
              <a:ext uri="{FF2B5EF4-FFF2-40B4-BE49-F238E27FC236}">
                <a16:creationId xmlns:a16="http://schemas.microsoft.com/office/drawing/2014/main" id="{9170978D-FA55-7D66-0802-79F5EB9560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6226" y="1032922"/>
            <a:ext cx="2635880" cy="1098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cell phone&#10;&#10;Description automatically generated">
            <a:extLst>
              <a:ext uri="{FF2B5EF4-FFF2-40B4-BE49-F238E27FC236}">
                <a16:creationId xmlns:a16="http://schemas.microsoft.com/office/drawing/2014/main" id="{8220472F-D47A-ADB3-5CFF-77C8E7B38A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3947" y="1776870"/>
            <a:ext cx="2333969" cy="4667937"/>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F2BABCF0-C3A2-AB5B-0927-563DFE771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0034" y="1261523"/>
            <a:ext cx="2333969" cy="4667937"/>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FA4FDDD9-70AB-50EA-8353-70F165B6B4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6120" y="1776867"/>
            <a:ext cx="2333970" cy="4667940"/>
          </a:xfrm>
          <a:prstGeom prst="rect">
            <a:avLst/>
          </a:prstGeom>
        </p:spPr>
      </p:pic>
    </p:spTree>
    <p:extLst>
      <p:ext uri="{BB962C8B-B14F-4D97-AF65-F5344CB8AC3E}">
        <p14:creationId xmlns:p14="http://schemas.microsoft.com/office/powerpoint/2010/main" val="3892670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78066"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07522" y="-307695"/>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409993" y="355424"/>
            <a:ext cx="10017422" cy="827984"/>
          </a:xfrm>
          <a:prstGeom prst="rect">
            <a:avLst/>
          </a:prstGeom>
          <a:noFill/>
        </p:spPr>
        <p:txBody>
          <a:bodyPr wrap="square" rtlCol="0">
            <a:spAutoFit/>
          </a:bodyPr>
          <a:lstStyle/>
          <a:p>
            <a:pPr>
              <a:lnSpc>
                <a:spcPts val="6080"/>
              </a:lnSpc>
            </a:pPr>
            <a:r>
              <a:rPr lang="en-US" sz="4400" b="1" dirty="0">
                <a:solidFill>
                  <a:schemeClr val="bg1"/>
                </a:solidFill>
                <a:latin typeface="Instrument Sans" pitchFamily="2" charset="0"/>
              </a:rPr>
              <a:t>VISLA – VIDEO PRODUCTION WITH AI</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6831D7-AC4D-550B-C7FA-9BC9FBB81532}"/>
              </a:ext>
            </a:extLst>
          </p:cNvPr>
          <p:cNvSpPr txBox="1"/>
          <p:nvPr/>
        </p:nvSpPr>
        <p:spPr>
          <a:xfrm>
            <a:off x="608841" y="1489068"/>
            <a:ext cx="7681365" cy="2246769"/>
          </a:xfrm>
          <a:prstGeom prst="rect">
            <a:avLst/>
          </a:prstGeom>
          <a:noFill/>
        </p:spPr>
        <p:txBody>
          <a:bodyPr wrap="square" rtlCol="0">
            <a:spAutoFit/>
          </a:bodyPr>
          <a:lstStyle/>
          <a:p>
            <a:pPr marL="514350" indent="-514350">
              <a:buAutoNum type="arabicParenR"/>
            </a:pPr>
            <a:r>
              <a:rPr lang="en-US" sz="2800" b="1" dirty="0">
                <a:solidFill>
                  <a:schemeClr val="bg1"/>
                </a:solidFill>
                <a:latin typeface="Instrument Sans"/>
              </a:rPr>
              <a:t>USE ChatGPT AS A SOUP STARTER</a:t>
            </a:r>
          </a:p>
          <a:p>
            <a:pPr marL="514350" indent="-514350">
              <a:buAutoNum type="arabicParenR"/>
            </a:pPr>
            <a:endParaRPr lang="en-US" sz="2800" b="1" dirty="0">
              <a:solidFill>
                <a:schemeClr val="bg1"/>
              </a:solidFill>
              <a:latin typeface="Instrument Sans"/>
            </a:endParaRPr>
          </a:p>
          <a:p>
            <a:pPr marL="514350" indent="-514350">
              <a:buAutoNum type="arabicParenR"/>
            </a:pPr>
            <a:r>
              <a:rPr lang="en-US" sz="2800" b="1" dirty="0">
                <a:solidFill>
                  <a:schemeClr val="bg1"/>
                </a:solidFill>
                <a:latin typeface="Instrument Sans"/>
              </a:rPr>
              <a:t>SET BASIC PARAMETERS FOR VIDEO OUTPUT</a:t>
            </a:r>
          </a:p>
          <a:p>
            <a:endParaRPr lang="en-US" sz="2800" b="1" dirty="0">
              <a:solidFill>
                <a:schemeClr val="bg1"/>
              </a:solidFill>
              <a:latin typeface="Instrument Sans"/>
            </a:endParaRPr>
          </a:p>
          <a:p>
            <a:r>
              <a:rPr lang="en-US" sz="2800" b="1" dirty="0">
                <a:solidFill>
                  <a:schemeClr val="bg1"/>
                </a:solidFill>
                <a:latin typeface="Instrument Sans"/>
              </a:rPr>
              <a:t>3)  ALLOW VISLA TO CRUNCH &amp; EDIT YOUR VIDEO</a:t>
            </a:r>
          </a:p>
        </p:txBody>
      </p:sp>
      <p:pic>
        <p:nvPicPr>
          <p:cNvPr id="1026" name="Picture 2">
            <a:extLst>
              <a:ext uri="{FF2B5EF4-FFF2-40B4-BE49-F238E27FC236}">
                <a16:creationId xmlns:a16="http://schemas.microsoft.com/office/drawing/2014/main" id="{96C79F5F-63A4-6CC0-BDCF-6A52795168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041" y="4285459"/>
            <a:ext cx="5524500"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528372" y="935499"/>
            <a:ext cx="6964680"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ChatGPT RESOURCES</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tgpt logo transparent background. 22841114 PNG">
            <a:extLst>
              <a:ext uri="{FF2B5EF4-FFF2-40B4-BE49-F238E27FC236}">
                <a16:creationId xmlns:a16="http://schemas.microsoft.com/office/drawing/2014/main" id="{810DA50A-DB00-DA03-C773-4B2CE4CD22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6107" y="3012621"/>
            <a:ext cx="2742029" cy="2775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ools Clip Art Black And White, Download Free Tools Clip Art Black And  White png images, Free ClipArts on Clipart Library">
            <a:extLst>
              <a:ext uri="{FF2B5EF4-FFF2-40B4-BE49-F238E27FC236}">
                <a16:creationId xmlns:a16="http://schemas.microsoft.com/office/drawing/2014/main" id="{25F64B4F-DB8B-F995-B0F3-95A9B2BD07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1135" y="3231981"/>
            <a:ext cx="2002342" cy="1975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logo&#10;&#10;Description automatically generated">
            <a:extLst>
              <a:ext uri="{FF2B5EF4-FFF2-40B4-BE49-F238E27FC236}">
                <a16:creationId xmlns:a16="http://schemas.microsoft.com/office/drawing/2014/main" id="{5F7842A9-1164-6199-7BAC-B765B5420B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6535" y="926008"/>
            <a:ext cx="2502992" cy="2502992"/>
          </a:xfrm>
          <a:prstGeom prst="rect">
            <a:avLst/>
          </a:prstGeom>
        </p:spPr>
      </p:pic>
    </p:spTree>
    <p:extLst>
      <p:ext uri="{BB962C8B-B14F-4D97-AF65-F5344CB8AC3E}">
        <p14:creationId xmlns:p14="http://schemas.microsoft.com/office/powerpoint/2010/main" val="280360895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9106218" y="0"/>
            <a:ext cx="3085783"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4B4645-D260-2B75-7D2E-E6C046490655}"/>
              </a:ext>
            </a:extLst>
          </p:cNvPr>
          <p:cNvSpPr txBox="1"/>
          <p:nvPr/>
        </p:nvSpPr>
        <p:spPr>
          <a:xfrm>
            <a:off x="2102177" y="4006392"/>
            <a:ext cx="4939646" cy="369332"/>
          </a:xfrm>
          <a:prstGeom prst="rect">
            <a:avLst/>
          </a:prstGeom>
          <a:noFill/>
        </p:spPr>
        <p:txBody>
          <a:bodyPr wrap="square" lIns="91440" tIns="45720" rIns="91440" bIns="45720" rtlCol="0" anchor="t">
            <a:spAutoFit/>
          </a:bodyPr>
          <a:lstStyle/>
          <a:p>
            <a:r>
              <a:rPr lang="en-US" dirty="0">
                <a:solidFill>
                  <a:schemeClr val="bg1"/>
                </a:solidFill>
              </a:rPr>
              <a:t>I</a:t>
            </a:r>
            <a:endParaRPr lang="en-US" dirty="0">
              <a:solidFill>
                <a:schemeClr val="bg1"/>
              </a:solidFill>
              <a:cs typeface="Calibri"/>
            </a:endParaRPr>
          </a:p>
        </p:txBody>
      </p:sp>
      <p:pic>
        <p:nvPicPr>
          <p:cNvPr id="5" name="Picture 4" descr="A list of sales&#10;&#10;Description automatically generated">
            <a:extLst>
              <a:ext uri="{FF2B5EF4-FFF2-40B4-BE49-F238E27FC236}">
                <a16:creationId xmlns:a16="http://schemas.microsoft.com/office/drawing/2014/main" id="{CAF51CCD-2822-A838-0B89-240BFB6FFC00}"/>
              </a:ext>
            </a:extLst>
          </p:cNvPr>
          <p:cNvPicPr>
            <a:picLocks noChangeAspect="1"/>
          </p:cNvPicPr>
          <p:nvPr/>
        </p:nvPicPr>
        <p:blipFill>
          <a:blip r:embed="rId7"/>
          <a:stretch>
            <a:fillRect/>
          </a:stretch>
        </p:blipFill>
        <p:spPr>
          <a:xfrm>
            <a:off x="-4713" y="-5596"/>
            <a:ext cx="12185715" cy="6863596"/>
          </a:xfrm>
          <a:prstGeom prst="rect">
            <a:avLst/>
          </a:prstGeom>
        </p:spPr>
      </p:pic>
      <p:pic>
        <p:nvPicPr>
          <p:cNvPr id="4" name="Picture 3" descr="A qr code with a logo&#10;&#10;Description automatically generated">
            <a:extLst>
              <a:ext uri="{FF2B5EF4-FFF2-40B4-BE49-F238E27FC236}">
                <a16:creationId xmlns:a16="http://schemas.microsoft.com/office/drawing/2014/main" id="{7E6A8578-6215-AF51-5438-609828045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225" y="3960166"/>
            <a:ext cx="1840137" cy="1840137"/>
          </a:xfrm>
          <a:prstGeom prst="rect">
            <a:avLst/>
          </a:prstGeom>
        </p:spPr>
      </p:pic>
    </p:spTree>
    <p:extLst>
      <p:ext uri="{BB962C8B-B14F-4D97-AF65-F5344CB8AC3E}">
        <p14:creationId xmlns:p14="http://schemas.microsoft.com/office/powerpoint/2010/main" val="766603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9106218" y="0"/>
            <a:ext cx="3085783"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4B4645-D260-2B75-7D2E-E6C046490655}"/>
              </a:ext>
            </a:extLst>
          </p:cNvPr>
          <p:cNvSpPr txBox="1"/>
          <p:nvPr/>
        </p:nvSpPr>
        <p:spPr>
          <a:xfrm>
            <a:off x="2102177" y="4006392"/>
            <a:ext cx="4939646" cy="369332"/>
          </a:xfrm>
          <a:prstGeom prst="rect">
            <a:avLst/>
          </a:prstGeom>
          <a:noFill/>
        </p:spPr>
        <p:txBody>
          <a:bodyPr wrap="square" lIns="91440" tIns="45720" rIns="91440" bIns="45720" rtlCol="0" anchor="t">
            <a:spAutoFit/>
          </a:bodyPr>
          <a:lstStyle/>
          <a:p>
            <a:r>
              <a:rPr lang="en-US" dirty="0">
                <a:solidFill>
                  <a:schemeClr val="bg1"/>
                </a:solidFill>
              </a:rPr>
              <a:t>I</a:t>
            </a:r>
            <a:endParaRPr lang="en-US" dirty="0">
              <a:solidFill>
                <a:schemeClr val="bg1"/>
              </a:solidFill>
              <a:cs typeface="Calibri"/>
            </a:endParaRPr>
          </a:p>
        </p:txBody>
      </p:sp>
      <p:pic>
        <p:nvPicPr>
          <p:cNvPr id="4" name="Picture 3" descr="A screenshot of a computer program&#10;&#10;Description automatically generated">
            <a:extLst>
              <a:ext uri="{FF2B5EF4-FFF2-40B4-BE49-F238E27FC236}">
                <a16:creationId xmlns:a16="http://schemas.microsoft.com/office/drawing/2014/main" id="{12DFC17C-7167-CE6F-C5DC-23D41D3FF687}"/>
              </a:ext>
            </a:extLst>
          </p:cNvPr>
          <p:cNvPicPr>
            <a:picLocks noChangeAspect="1"/>
          </p:cNvPicPr>
          <p:nvPr/>
        </p:nvPicPr>
        <p:blipFill>
          <a:blip r:embed="rId8"/>
          <a:stretch>
            <a:fillRect/>
          </a:stretch>
        </p:blipFill>
        <p:spPr>
          <a:xfrm>
            <a:off x="898689" y="224531"/>
            <a:ext cx="7660848" cy="5906176"/>
          </a:xfrm>
          <a:prstGeom prst="rect">
            <a:avLst/>
          </a:prstGeom>
        </p:spPr>
      </p:pic>
      <p:pic>
        <p:nvPicPr>
          <p:cNvPr id="5" name="Picture 4" descr="A qr code with a logo&#10;&#10;Description automatically generated">
            <a:extLst>
              <a:ext uri="{FF2B5EF4-FFF2-40B4-BE49-F238E27FC236}">
                <a16:creationId xmlns:a16="http://schemas.microsoft.com/office/drawing/2014/main" id="{988334E3-5FC0-888B-7D87-B9FB4040C3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3843" y="1064137"/>
            <a:ext cx="1651427" cy="1651427"/>
          </a:xfrm>
          <a:prstGeom prst="rect">
            <a:avLst/>
          </a:prstGeom>
        </p:spPr>
      </p:pic>
    </p:spTree>
    <p:extLst>
      <p:ext uri="{BB962C8B-B14F-4D97-AF65-F5344CB8AC3E}">
        <p14:creationId xmlns:p14="http://schemas.microsoft.com/office/powerpoint/2010/main" val="357631230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3C28519-10AB-C056-1544-974901A5B3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3110" r="20245" b="8381"/>
          <a:stretch/>
        </p:blipFill>
        <p:spPr>
          <a:xfrm>
            <a:off x="6096001" y="1"/>
            <a:ext cx="6096000" cy="6858000"/>
          </a:xfrm>
          <a:prstGeom prst="rect">
            <a:avLst/>
          </a:prstGeom>
        </p:spPr>
      </p:pic>
      <p:sp>
        <p:nvSpPr>
          <p:cNvPr id="4" name="TextBox 3">
            <a:extLst>
              <a:ext uri="{FF2B5EF4-FFF2-40B4-BE49-F238E27FC236}">
                <a16:creationId xmlns:a16="http://schemas.microsoft.com/office/drawing/2014/main" id="{86C22F15-B86D-8E10-46A8-71658B041BC4}"/>
              </a:ext>
            </a:extLst>
          </p:cNvPr>
          <p:cNvSpPr txBox="1"/>
          <p:nvPr/>
        </p:nvSpPr>
        <p:spPr>
          <a:xfrm>
            <a:off x="559068" y="1032609"/>
            <a:ext cx="7213332" cy="656590"/>
          </a:xfrm>
          <a:prstGeom prst="rect">
            <a:avLst/>
          </a:prstGeom>
          <a:noFill/>
        </p:spPr>
        <p:txBody>
          <a:bodyPr wrap="square" rtlCol="0">
            <a:spAutoFit/>
          </a:bodyPr>
          <a:lstStyle/>
          <a:p>
            <a:pPr>
              <a:lnSpc>
                <a:spcPts val="4400"/>
              </a:lnSpc>
            </a:pPr>
            <a:r>
              <a:rPr lang="en-US" sz="4000" b="1" dirty="0">
                <a:solidFill>
                  <a:srgbClr val="ECF5F1"/>
                </a:solidFill>
                <a:latin typeface="Instrument Sans" pitchFamily="2" charset="0"/>
              </a:rPr>
              <a:t>DATA PRIVACY POLICY</a:t>
            </a:r>
          </a:p>
        </p:txBody>
      </p:sp>
      <p:pic>
        <p:nvPicPr>
          <p:cNvPr id="5" name="Picture 2">
            <a:extLst>
              <a:ext uri="{FF2B5EF4-FFF2-40B4-BE49-F238E27FC236}">
                <a16:creationId xmlns:a16="http://schemas.microsoft.com/office/drawing/2014/main" id="{6FF75043-709F-0A9A-B7F6-9BF2C141E8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47C434E3-F974-4CE4-EE74-13826CF5A1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4812" y="944315"/>
            <a:ext cx="2029326" cy="2185756"/>
          </a:xfrm>
          <a:prstGeom prst="rect">
            <a:avLst/>
          </a:prstGeom>
        </p:spPr>
      </p:pic>
      <p:sp>
        <p:nvSpPr>
          <p:cNvPr id="22" name="Oval 21">
            <a:extLst>
              <a:ext uri="{FF2B5EF4-FFF2-40B4-BE49-F238E27FC236}">
                <a16:creationId xmlns:a16="http://schemas.microsoft.com/office/drawing/2014/main" id="{48891614-6480-DAF0-3912-8EF87CFE5F53}"/>
              </a:ext>
            </a:extLst>
          </p:cNvPr>
          <p:cNvSpPr/>
          <p:nvPr/>
        </p:nvSpPr>
        <p:spPr>
          <a:xfrm>
            <a:off x="6883313" y="3693404"/>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qr code with a logo&#10;&#10;Description automatically generated">
            <a:extLst>
              <a:ext uri="{FF2B5EF4-FFF2-40B4-BE49-F238E27FC236}">
                <a16:creationId xmlns:a16="http://schemas.microsoft.com/office/drawing/2014/main" id="{0ED7754B-2714-A44D-0D46-45376ADF5E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1295" y="3855598"/>
            <a:ext cx="2225407" cy="2225407"/>
          </a:xfrm>
          <a:prstGeom prst="rect">
            <a:avLst/>
          </a:prstGeom>
        </p:spPr>
      </p:pic>
      <p:pic>
        <p:nvPicPr>
          <p:cNvPr id="7" name="Picture 6" descr="A white book with black text&#10;&#10;Description automatically generated">
            <a:extLst>
              <a:ext uri="{FF2B5EF4-FFF2-40B4-BE49-F238E27FC236}">
                <a16:creationId xmlns:a16="http://schemas.microsoft.com/office/drawing/2014/main" id="{9CF4B517-AC6C-B7C9-7E08-23C2FEA27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3074" y="128952"/>
            <a:ext cx="10647560" cy="7453292"/>
          </a:xfrm>
          <a:prstGeom prst="rect">
            <a:avLst/>
          </a:prstGeom>
        </p:spPr>
      </p:pic>
    </p:spTree>
    <p:extLst>
      <p:ext uri="{BB962C8B-B14F-4D97-AF65-F5344CB8AC3E}">
        <p14:creationId xmlns:p14="http://schemas.microsoft.com/office/powerpoint/2010/main" val="532935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9898803-8C5F-D712-6477-6EFE9CBA8306}"/>
              </a:ext>
            </a:extLst>
          </p:cNvPr>
          <p:cNvSpPr/>
          <p:nvPr/>
        </p:nvSpPr>
        <p:spPr>
          <a:xfrm>
            <a:off x="3053428" y="2828961"/>
            <a:ext cx="1483320" cy="523556"/>
          </a:xfrm>
          <a:custGeom>
            <a:avLst/>
            <a:gdLst>
              <a:gd name="connsiteX0" fmla="*/ 1483321 w 1483320"/>
              <a:gd name="connsiteY0" fmla="*/ 261831 h 523556"/>
              <a:gd name="connsiteX1" fmla="*/ 1332207 w 1483320"/>
              <a:gd name="connsiteY1" fmla="*/ 523556 h 523556"/>
              <a:gd name="connsiteX2" fmla="*/ 0 w 1483320"/>
              <a:gd name="connsiteY2" fmla="*/ 523556 h 523556"/>
              <a:gd name="connsiteX3" fmla="*/ 151113 w 1483320"/>
              <a:gd name="connsiteY3" fmla="*/ 261831 h 523556"/>
              <a:gd name="connsiteX4" fmla="*/ 0 w 1483320"/>
              <a:gd name="connsiteY4" fmla="*/ 0 h 523556"/>
              <a:gd name="connsiteX5" fmla="*/ 1332207 w 1483320"/>
              <a:gd name="connsiteY5" fmla="*/ 0 h 523556"/>
              <a:gd name="connsiteX6" fmla="*/ 1483321 w 1483320"/>
              <a:gd name="connsiteY6" fmla="*/ 261831 h 5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0" h="523556">
                <a:moveTo>
                  <a:pt x="1483321" y="261831"/>
                </a:moveTo>
                <a:lnTo>
                  <a:pt x="1332207" y="523556"/>
                </a:lnTo>
                <a:lnTo>
                  <a:pt x="0" y="523556"/>
                </a:lnTo>
                <a:lnTo>
                  <a:pt x="151113" y="261831"/>
                </a:lnTo>
                <a:lnTo>
                  <a:pt x="0" y="0"/>
                </a:lnTo>
                <a:lnTo>
                  <a:pt x="1332207" y="0"/>
                </a:lnTo>
                <a:lnTo>
                  <a:pt x="1483321" y="261831"/>
                </a:lnTo>
                <a:close/>
              </a:path>
            </a:pathLst>
          </a:custGeom>
          <a:solidFill>
            <a:srgbClr val="83B39D"/>
          </a:solidFill>
          <a:ln w="10569" cap="flat">
            <a:noFill/>
            <a:prstDash val="solid"/>
            <a:miter/>
          </a:ln>
        </p:spPr>
        <p:txBody>
          <a:bodyPr rtlCol="0" anchor="ctr"/>
          <a:lstStyle/>
          <a:p>
            <a:endParaRPr lang="en-US"/>
          </a:p>
        </p:txBody>
      </p:sp>
      <p:grpSp>
        <p:nvGrpSpPr>
          <p:cNvPr id="3" name="Grupo 2">
            <a:extLst>
              <a:ext uri="{FF2B5EF4-FFF2-40B4-BE49-F238E27FC236}">
                <a16:creationId xmlns:a16="http://schemas.microsoft.com/office/drawing/2014/main" id="{F4904F6F-A04D-0412-484D-DA9F89D8D22C}"/>
              </a:ext>
            </a:extLst>
          </p:cNvPr>
          <p:cNvGrpSpPr/>
          <p:nvPr/>
        </p:nvGrpSpPr>
        <p:grpSpPr>
          <a:xfrm>
            <a:off x="-1" y="2"/>
            <a:ext cx="12192001" cy="2328962"/>
            <a:chOff x="-1" y="2"/>
            <a:chExt cx="12192001" cy="2328962"/>
          </a:xfrm>
          <a:solidFill>
            <a:srgbClr val="5A9576"/>
          </a:solidFill>
        </p:grpSpPr>
        <p:pic>
          <p:nvPicPr>
            <p:cNvPr id="5" name="Graphic 4">
              <a:extLst>
                <a:ext uri="{FF2B5EF4-FFF2-40B4-BE49-F238E27FC236}">
                  <a16:creationId xmlns:a16="http://schemas.microsoft.com/office/drawing/2014/main" id="{86D17A9E-4A1A-4605-0E8A-BB599D9CBFA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013" r="4753" b="6299"/>
            <a:stretch/>
          </p:blipFill>
          <p:spPr>
            <a:xfrm rot="10800000">
              <a:off x="-1" y="498991"/>
              <a:ext cx="12191996" cy="1829973"/>
            </a:xfrm>
            <a:prstGeom prst="rect">
              <a:avLst/>
            </a:prstGeom>
          </p:spPr>
        </p:pic>
        <p:sp>
          <p:nvSpPr>
            <p:cNvPr id="6" name="Rectangle 5">
              <a:extLst>
                <a:ext uri="{FF2B5EF4-FFF2-40B4-BE49-F238E27FC236}">
                  <a16:creationId xmlns:a16="http://schemas.microsoft.com/office/drawing/2014/main" id="{3A191EFE-1800-B7C8-3006-FE6C23A3CE5C}"/>
                </a:ext>
              </a:extLst>
            </p:cNvPr>
            <p:cNvSpPr/>
            <p:nvPr/>
          </p:nvSpPr>
          <p:spPr>
            <a:xfrm rot="5400000">
              <a:off x="5218607" y="-5218601"/>
              <a:ext cx="1754790" cy="121919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07" name="TextBox 3106">
            <a:extLst>
              <a:ext uri="{FF2B5EF4-FFF2-40B4-BE49-F238E27FC236}">
                <a16:creationId xmlns:a16="http://schemas.microsoft.com/office/drawing/2014/main" id="{52F7865A-C496-323A-33CC-AAC87C5F5D2E}"/>
              </a:ext>
            </a:extLst>
          </p:cNvPr>
          <p:cNvSpPr txBox="1"/>
          <p:nvPr/>
        </p:nvSpPr>
        <p:spPr>
          <a:xfrm>
            <a:off x="2141946" y="528671"/>
            <a:ext cx="7908127" cy="707886"/>
          </a:xfrm>
          <a:prstGeom prst="rect">
            <a:avLst/>
          </a:prstGeom>
          <a:noFill/>
        </p:spPr>
        <p:txBody>
          <a:bodyPr wrap="none" rtlCol="0">
            <a:spAutoFit/>
          </a:bodyPr>
          <a:lstStyle/>
          <a:p>
            <a:pPr algn="ctr"/>
            <a:r>
              <a:rPr lang="en-US" sz="4000" b="1" spc="0" baseline="0" dirty="0">
                <a:ln/>
                <a:solidFill>
                  <a:schemeClr val="bg1"/>
                </a:solidFill>
                <a:latin typeface="Instrument Sans" pitchFamily="2" charset="0"/>
                <a:cs typeface="Poppins"/>
                <a:sym typeface="Poppins"/>
                <a:rtl val="0"/>
              </a:rPr>
              <a:t>KEEPING YOU AHEAD OF THE CURVE</a:t>
            </a:r>
          </a:p>
        </p:txBody>
      </p:sp>
      <p:sp>
        <p:nvSpPr>
          <p:cNvPr id="3212" name="Freeform: Shape 3211">
            <a:extLst>
              <a:ext uri="{FF2B5EF4-FFF2-40B4-BE49-F238E27FC236}">
                <a16:creationId xmlns:a16="http://schemas.microsoft.com/office/drawing/2014/main" id="{F4777E7A-EC50-A182-1505-044EDD625EB8}"/>
              </a:ext>
            </a:extLst>
          </p:cNvPr>
          <p:cNvSpPr/>
          <p:nvPr/>
        </p:nvSpPr>
        <p:spPr>
          <a:xfrm>
            <a:off x="1611939" y="2827953"/>
            <a:ext cx="1483320" cy="523556"/>
          </a:xfrm>
          <a:custGeom>
            <a:avLst/>
            <a:gdLst>
              <a:gd name="connsiteX0" fmla="*/ 1483321 w 1483320"/>
              <a:gd name="connsiteY0" fmla="*/ 261831 h 523556"/>
              <a:gd name="connsiteX1" fmla="*/ 1332207 w 1483320"/>
              <a:gd name="connsiteY1" fmla="*/ 523556 h 523556"/>
              <a:gd name="connsiteX2" fmla="*/ 0 w 1483320"/>
              <a:gd name="connsiteY2" fmla="*/ 523556 h 523556"/>
              <a:gd name="connsiteX3" fmla="*/ 151113 w 1483320"/>
              <a:gd name="connsiteY3" fmla="*/ 261831 h 523556"/>
              <a:gd name="connsiteX4" fmla="*/ 0 w 1483320"/>
              <a:gd name="connsiteY4" fmla="*/ 0 h 523556"/>
              <a:gd name="connsiteX5" fmla="*/ 1332207 w 1483320"/>
              <a:gd name="connsiteY5" fmla="*/ 0 h 523556"/>
              <a:gd name="connsiteX6" fmla="*/ 1483321 w 1483320"/>
              <a:gd name="connsiteY6" fmla="*/ 261831 h 5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0" h="523556">
                <a:moveTo>
                  <a:pt x="1483321" y="261831"/>
                </a:moveTo>
                <a:lnTo>
                  <a:pt x="1332207" y="523556"/>
                </a:lnTo>
                <a:lnTo>
                  <a:pt x="0" y="523556"/>
                </a:lnTo>
                <a:lnTo>
                  <a:pt x="151113" y="261831"/>
                </a:lnTo>
                <a:lnTo>
                  <a:pt x="0" y="0"/>
                </a:lnTo>
                <a:lnTo>
                  <a:pt x="1332207" y="0"/>
                </a:lnTo>
                <a:lnTo>
                  <a:pt x="1483321" y="261831"/>
                </a:lnTo>
                <a:close/>
              </a:path>
            </a:pathLst>
          </a:custGeom>
          <a:solidFill>
            <a:srgbClr val="83B39D"/>
          </a:solidFill>
          <a:ln w="10569" cap="flat">
            <a:noFill/>
            <a:prstDash val="solid"/>
            <a:miter/>
          </a:ln>
        </p:spPr>
        <p:txBody>
          <a:bodyPr rtlCol="0" anchor="ctr"/>
          <a:lstStyle/>
          <a:p>
            <a:endParaRPr lang="en-US"/>
          </a:p>
        </p:txBody>
      </p:sp>
      <p:sp>
        <p:nvSpPr>
          <p:cNvPr id="3213" name="Freeform: Shape 3212">
            <a:extLst>
              <a:ext uri="{FF2B5EF4-FFF2-40B4-BE49-F238E27FC236}">
                <a16:creationId xmlns:a16="http://schemas.microsoft.com/office/drawing/2014/main" id="{71EC1F75-6B74-3A79-9045-CE9BDAED9EE2}"/>
              </a:ext>
            </a:extLst>
          </p:cNvPr>
          <p:cNvSpPr/>
          <p:nvPr/>
        </p:nvSpPr>
        <p:spPr>
          <a:xfrm>
            <a:off x="4497895" y="2827953"/>
            <a:ext cx="1483320" cy="523556"/>
          </a:xfrm>
          <a:custGeom>
            <a:avLst/>
            <a:gdLst>
              <a:gd name="connsiteX0" fmla="*/ 1483321 w 1483320"/>
              <a:gd name="connsiteY0" fmla="*/ 261831 h 523556"/>
              <a:gd name="connsiteX1" fmla="*/ 1332207 w 1483320"/>
              <a:gd name="connsiteY1" fmla="*/ 523556 h 523556"/>
              <a:gd name="connsiteX2" fmla="*/ 0 w 1483320"/>
              <a:gd name="connsiteY2" fmla="*/ 523556 h 523556"/>
              <a:gd name="connsiteX3" fmla="*/ 151113 w 1483320"/>
              <a:gd name="connsiteY3" fmla="*/ 261831 h 523556"/>
              <a:gd name="connsiteX4" fmla="*/ 0 w 1483320"/>
              <a:gd name="connsiteY4" fmla="*/ 0 h 523556"/>
              <a:gd name="connsiteX5" fmla="*/ 1332207 w 1483320"/>
              <a:gd name="connsiteY5" fmla="*/ 0 h 523556"/>
              <a:gd name="connsiteX6" fmla="*/ 1483321 w 1483320"/>
              <a:gd name="connsiteY6" fmla="*/ 261831 h 5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0" h="523556">
                <a:moveTo>
                  <a:pt x="1483321" y="261831"/>
                </a:moveTo>
                <a:lnTo>
                  <a:pt x="1332207" y="523556"/>
                </a:lnTo>
                <a:lnTo>
                  <a:pt x="0" y="523556"/>
                </a:lnTo>
                <a:lnTo>
                  <a:pt x="151113" y="261831"/>
                </a:lnTo>
                <a:lnTo>
                  <a:pt x="0" y="0"/>
                </a:lnTo>
                <a:lnTo>
                  <a:pt x="1332207" y="0"/>
                </a:lnTo>
                <a:lnTo>
                  <a:pt x="1483321" y="261831"/>
                </a:lnTo>
                <a:close/>
              </a:path>
            </a:pathLst>
          </a:custGeom>
          <a:solidFill>
            <a:srgbClr val="83B39D"/>
          </a:solidFill>
          <a:ln w="10569" cap="flat">
            <a:noFill/>
            <a:prstDash val="solid"/>
            <a:miter/>
          </a:ln>
        </p:spPr>
        <p:txBody>
          <a:bodyPr rtlCol="0" anchor="ctr"/>
          <a:lstStyle/>
          <a:p>
            <a:endParaRPr lang="en-US"/>
          </a:p>
        </p:txBody>
      </p:sp>
      <p:sp>
        <p:nvSpPr>
          <p:cNvPr id="3214" name="Freeform: Shape 3213">
            <a:extLst>
              <a:ext uri="{FF2B5EF4-FFF2-40B4-BE49-F238E27FC236}">
                <a16:creationId xmlns:a16="http://schemas.microsoft.com/office/drawing/2014/main" id="{A4D37BE1-8ED8-A0A3-713E-FE1375A2B5F5}"/>
              </a:ext>
            </a:extLst>
          </p:cNvPr>
          <p:cNvSpPr/>
          <p:nvPr/>
        </p:nvSpPr>
        <p:spPr>
          <a:xfrm>
            <a:off x="7364135" y="2821773"/>
            <a:ext cx="1483320" cy="523556"/>
          </a:xfrm>
          <a:custGeom>
            <a:avLst/>
            <a:gdLst>
              <a:gd name="connsiteX0" fmla="*/ 1483321 w 1483320"/>
              <a:gd name="connsiteY0" fmla="*/ 261831 h 523556"/>
              <a:gd name="connsiteX1" fmla="*/ 1332208 w 1483320"/>
              <a:gd name="connsiteY1" fmla="*/ 523556 h 523556"/>
              <a:gd name="connsiteX2" fmla="*/ 0 w 1483320"/>
              <a:gd name="connsiteY2" fmla="*/ 523556 h 523556"/>
              <a:gd name="connsiteX3" fmla="*/ 151114 w 1483320"/>
              <a:gd name="connsiteY3" fmla="*/ 261831 h 523556"/>
              <a:gd name="connsiteX4" fmla="*/ 0 w 1483320"/>
              <a:gd name="connsiteY4" fmla="*/ 0 h 523556"/>
              <a:gd name="connsiteX5" fmla="*/ 1332208 w 1483320"/>
              <a:gd name="connsiteY5" fmla="*/ 0 h 523556"/>
              <a:gd name="connsiteX6" fmla="*/ 1483321 w 1483320"/>
              <a:gd name="connsiteY6" fmla="*/ 261831 h 5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0" h="523556">
                <a:moveTo>
                  <a:pt x="1483321" y="261831"/>
                </a:moveTo>
                <a:lnTo>
                  <a:pt x="1332208" y="523556"/>
                </a:lnTo>
                <a:lnTo>
                  <a:pt x="0" y="523556"/>
                </a:lnTo>
                <a:lnTo>
                  <a:pt x="151114" y="261831"/>
                </a:lnTo>
                <a:lnTo>
                  <a:pt x="0" y="0"/>
                </a:lnTo>
                <a:lnTo>
                  <a:pt x="1332208" y="0"/>
                </a:lnTo>
                <a:lnTo>
                  <a:pt x="1483321" y="261831"/>
                </a:lnTo>
                <a:close/>
              </a:path>
            </a:pathLst>
          </a:custGeom>
          <a:solidFill>
            <a:srgbClr val="83B39D"/>
          </a:solidFill>
          <a:ln w="10569" cap="flat">
            <a:noFill/>
            <a:prstDash val="solid"/>
            <a:miter/>
          </a:ln>
        </p:spPr>
        <p:txBody>
          <a:bodyPr rtlCol="0" anchor="ctr"/>
          <a:lstStyle/>
          <a:p>
            <a:endParaRPr lang="en-US"/>
          </a:p>
        </p:txBody>
      </p:sp>
      <p:sp>
        <p:nvSpPr>
          <p:cNvPr id="3221" name="TextBox 3220">
            <a:extLst>
              <a:ext uri="{FF2B5EF4-FFF2-40B4-BE49-F238E27FC236}">
                <a16:creationId xmlns:a16="http://schemas.microsoft.com/office/drawing/2014/main" id="{CE1B82D5-AB10-2F42-1F0B-540C8BB55B39}"/>
              </a:ext>
            </a:extLst>
          </p:cNvPr>
          <p:cNvSpPr txBox="1"/>
          <p:nvPr/>
        </p:nvSpPr>
        <p:spPr>
          <a:xfrm>
            <a:off x="2148589" y="2952748"/>
            <a:ext cx="470001" cy="261610"/>
          </a:xfrm>
          <a:prstGeom prst="rect">
            <a:avLst/>
          </a:prstGeom>
          <a:noFill/>
        </p:spPr>
        <p:txBody>
          <a:bodyPr wrap="none" rtlCol="0">
            <a:spAutoFit/>
          </a:bodyPr>
          <a:lstStyle/>
          <a:p>
            <a:pPr algn="ctr"/>
            <a:r>
              <a:rPr lang="en-US" sz="1100" b="1" spc="0" baseline="0" dirty="0">
                <a:ln/>
                <a:solidFill>
                  <a:srgbClr val="FFFFFF"/>
                </a:solidFill>
                <a:latin typeface="Instrument Sans" pitchFamily="2" charset="0"/>
                <a:cs typeface="Poppins"/>
                <a:sym typeface="Poppins"/>
                <a:rtl val="0"/>
              </a:rPr>
              <a:t>UTM	</a:t>
            </a:r>
          </a:p>
        </p:txBody>
      </p:sp>
      <p:sp>
        <p:nvSpPr>
          <p:cNvPr id="3229" name="TextBox 3228">
            <a:extLst>
              <a:ext uri="{FF2B5EF4-FFF2-40B4-BE49-F238E27FC236}">
                <a16:creationId xmlns:a16="http://schemas.microsoft.com/office/drawing/2014/main" id="{016839B6-8DCC-59EA-865D-5898963D42E8}"/>
              </a:ext>
            </a:extLst>
          </p:cNvPr>
          <p:cNvSpPr txBox="1"/>
          <p:nvPr/>
        </p:nvSpPr>
        <p:spPr>
          <a:xfrm>
            <a:off x="3296869" y="2868108"/>
            <a:ext cx="1019830" cy="430887"/>
          </a:xfrm>
          <a:prstGeom prst="rect">
            <a:avLst/>
          </a:prstGeom>
          <a:noFill/>
        </p:spPr>
        <p:txBody>
          <a:bodyPr wrap="none" rtlCol="0">
            <a:spAutoFit/>
          </a:bodyPr>
          <a:lstStyle/>
          <a:p>
            <a:pPr algn="ctr"/>
            <a:r>
              <a:rPr lang="en-US" sz="1100" b="1" dirty="0">
                <a:ln/>
                <a:solidFill>
                  <a:schemeClr val="bg1"/>
                </a:solidFill>
                <a:latin typeface="Instrument Sans" pitchFamily="2" charset="0"/>
                <a:cs typeface="Poppins"/>
                <a:sym typeface="Poppins"/>
                <a:rtl val="0"/>
              </a:rPr>
              <a:t>IMAGE-BASED</a:t>
            </a:r>
          </a:p>
          <a:p>
            <a:pPr algn="ctr"/>
            <a:r>
              <a:rPr lang="en-US" sz="1100" b="1" spc="0" baseline="0" dirty="0">
                <a:ln/>
                <a:solidFill>
                  <a:schemeClr val="bg1"/>
                </a:solidFill>
                <a:latin typeface="Instrument Sans" pitchFamily="2" charset="0"/>
                <a:cs typeface="Poppins"/>
                <a:sym typeface="Poppins"/>
                <a:rtl val="0"/>
              </a:rPr>
              <a:t>BACKUPS</a:t>
            </a:r>
          </a:p>
        </p:txBody>
      </p:sp>
      <p:sp>
        <p:nvSpPr>
          <p:cNvPr id="3230" name="TextBox 3229">
            <a:extLst>
              <a:ext uri="{FF2B5EF4-FFF2-40B4-BE49-F238E27FC236}">
                <a16:creationId xmlns:a16="http://schemas.microsoft.com/office/drawing/2014/main" id="{B29C0DEE-77CB-7D56-15F1-ED5BFDA27CFE}"/>
              </a:ext>
            </a:extLst>
          </p:cNvPr>
          <p:cNvSpPr txBox="1"/>
          <p:nvPr/>
        </p:nvSpPr>
        <p:spPr>
          <a:xfrm>
            <a:off x="4662976" y="2952748"/>
            <a:ext cx="1127232" cy="261610"/>
          </a:xfrm>
          <a:prstGeom prst="rect">
            <a:avLst/>
          </a:prstGeom>
          <a:noFill/>
        </p:spPr>
        <p:txBody>
          <a:bodyPr wrap="none" rtlCol="0">
            <a:spAutoFit/>
          </a:bodyPr>
          <a:lstStyle/>
          <a:p>
            <a:pPr algn="ctr"/>
            <a:r>
              <a:rPr lang="en-US" sz="1100" b="1" dirty="0">
                <a:ln/>
                <a:solidFill>
                  <a:srgbClr val="FFFFFF"/>
                </a:solidFill>
                <a:latin typeface="Instrument Sans" pitchFamily="2" charset="0"/>
                <a:cs typeface="Poppins"/>
                <a:sym typeface="Poppins"/>
                <a:rtl val="0"/>
              </a:rPr>
              <a:t>PRIVATE CLOUD</a:t>
            </a:r>
          </a:p>
        </p:txBody>
      </p:sp>
      <p:sp>
        <p:nvSpPr>
          <p:cNvPr id="3232" name="TextBox 3231">
            <a:extLst>
              <a:ext uri="{FF2B5EF4-FFF2-40B4-BE49-F238E27FC236}">
                <a16:creationId xmlns:a16="http://schemas.microsoft.com/office/drawing/2014/main" id="{0EA4BF6B-9E70-A96B-1B30-8A11898640F0}"/>
              </a:ext>
            </a:extLst>
          </p:cNvPr>
          <p:cNvSpPr txBox="1"/>
          <p:nvPr/>
        </p:nvSpPr>
        <p:spPr>
          <a:xfrm>
            <a:off x="7586986" y="2952748"/>
            <a:ext cx="1124026" cy="261610"/>
          </a:xfrm>
          <a:prstGeom prst="rect">
            <a:avLst/>
          </a:prstGeom>
          <a:noFill/>
        </p:spPr>
        <p:txBody>
          <a:bodyPr wrap="none" rtlCol="0">
            <a:spAutoFit/>
          </a:bodyPr>
          <a:lstStyle/>
          <a:p>
            <a:pPr algn="ctr"/>
            <a:r>
              <a:rPr lang="en-US" sz="1100" b="1" spc="0" baseline="0" dirty="0">
                <a:ln/>
                <a:solidFill>
                  <a:srgbClr val="FFFFFF"/>
                </a:solidFill>
                <a:latin typeface="Instrument Sans" pitchFamily="2" charset="0"/>
                <a:cs typeface="Poppins"/>
                <a:sym typeface="Poppins"/>
                <a:rtl val="0"/>
              </a:rPr>
              <a:t>CYBER-DEFENSE</a:t>
            </a:r>
          </a:p>
        </p:txBody>
      </p:sp>
      <p:pic>
        <p:nvPicPr>
          <p:cNvPr id="3235" name="Graphic 3234">
            <a:extLst>
              <a:ext uri="{FF2B5EF4-FFF2-40B4-BE49-F238E27FC236}">
                <a16:creationId xmlns:a16="http://schemas.microsoft.com/office/drawing/2014/main" id="{8638ABBA-E541-F742-8560-93148324ADB9}"/>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l="16667" t="25486" b="18754"/>
          <a:stretch/>
        </p:blipFill>
        <p:spPr>
          <a:xfrm>
            <a:off x="0" y="111104"/>
            <a:ext cx="2502499" cy="1457108"/>
          </a:xfrm>
          <a:prstGeom prst="rect">
            <a:avLst/>
          </a:prstGeom>
        </p:spPr>
      </p:pic>
      <p:pic>
        <p:nvPicPr>
          <p:cNvPr id="3236" name="Graphic 3235">
            <a:extLst>
              <a:ext uri="{FF2B5EF4-FFF2-40B4-BE49-F238E27FC236}">
                <a16:creationId xmlns:a16="http://schemas.microsoft.com/office/drawing/2014/main" id="{496FEE9F-BD33-89DC-0550-955A1993FBCC}"/>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l="16667" t="25486" b="18754"/>
          <a:stretch/>
        </p:blipFill>
        <p:spPr>
          <a:xfrm flipH="1">
            <a:off x="9689496" y="111104"/>
            <a:ext cx="2502499" cy="1457108"/>
          </a:xfrm>
          <a:prstGeom prst="rect">
            <a:avLst/>
          </a:prstGeom>
        </p:spPr>
      </p:pic>
      <p:pic>
        <p:nvPicPr>
          <p:cNvPr id="2" name="Picture 2">
            <a:extLst>
              <a:ext uri="{FF2B5EF4-FFF2-40B4-BE49-F238E27FC236}">
                <a16:creationId xmlns:a16="http://schemas.microsoft.com/office/drawing/2014/main" id="{0D353806-0175-5B0B-ACA0-E92CE889DE6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E160DB8D-462F-9459-3220-D3F99958EF57}"/>
              </a:ext>
            </a:extLst>
          </p:cNvPr>
          <p:cNvSpPr/>
          <p:nvPr/>
        </p:nvSpPr>
        <p:spPr>
          <a:xfrm>
            <a:off x="5931015" y="2827953"/>
            <a:ext cx="1483320" cy="523556"/>
          </a:xfrm>
          <a:custGeom>
            <a:avLst/>
            <a:gdLst>
              <a:gd name="connsiteX0" fmla="*/ 1483321 w 1483320"/>
              <a:gd name="connsiteY0" fmla="*/ 261831 h 523556"/>
              <a:gd name="connsiteX1" fmla="*/ 1332207 w 1483320"/>
              <a:gd name="connsiteY1" fmla="*/ 523556 h 523556"/>
              <a:gd name="connsiteX2" fmla="*/ 0 w 1483320"/>
              <a:gd name="connsiteY2" fmla="*/ 523556 h 523556"/>
              <a:gd name="connsiteX3" fmla="*/ 151113 w 1483320"/>
              <a:gd name="connsiteY3" fmla="*/ 261831 h 523556"/>
              <a:gd name="connsiteX4" fmla="*/ 0 w 1483320"/>
              <a:gd name="connsiteY4" fmla="*/ 0 h 523556"/>
              <a:gd name="connsiteX5" fmla="*/ 1332207 w 1483320"/>
              <a:gd name="connsiteY5" fmla="*/ 0 h 523556"/>
              <a:gd name="connsiteX6" fmla="*/ 1483321 w 1483320"/>
              <a:gd name="connsiteY6" fmla="*/ 261831 h 5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0" h="523556">
                <a:moveTo>
                  <a:pt x="1483321" y="261831"/>
                </a:moveTo>
                <a:lnTo>
                  <a:pt x="1332207" y="523556"/>
                </a:lnTo>
                <a:lnTo>
                  <a:pt x="0" y="523556"/>
                </a:lnTo>
                <a:lnTo>
                  <a:pt x="151113" y="261831"/>
                </a:lnTo>
                <a:lnTo>
                  <a:pt x="0" y="0"/>
                </a:lnTo>
                <a:lnTo>
                  <a:pt x="1332207" y="0"/>
                </a:lnTo>
                <a:lnTo>
                  <a:pt x="1483321" y="261831"/>
                </a:lnTo>
                <a:close/>
              </a:path>
            </a:pathLst>
          </a:custGeom>
          <a:solidFill>
            <a:srgbClr val="83B39D"/>
          </a:solidFill>
          <a:ln w="10569"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8F12FCA0-6678-4D15-3221-BBF961D3CE68}"/>
              </a:ext>
            </a:extLst>
          </p:cNvPr>
          <p:cNvSpPr txBox="1"/>
          <p:nvPr/>
        </p:nvSpPr>
        <p:spPr>
          <a:xfrm>
            <a:off x="6459989" y="2952748"/>
            <a:ext cx="476412" cy="261610"/>
          </a:xfrm>
          <a:prstGeom prst="rect">
            <a:avLst/>
          </a:prstGeom>
          <a:noFill/>
        </p:spPr>
        <p:txBody>
          <a:bodyPr wrap="none" rtlCol="0">
            <a:spAutoFit/>
          </a:bodyPr>
          <a:lstStyle/>
          <a:p>
            <a:pPr algn="ctr"/>
            <a:r>
              <a:rPr lang="en-US" sz="1100" b="1" dirty="0">
                <a:ln/>
                <a:solidFill>
                  <a:srgbClr val="FFFFFF"/>
                </a:solidFill>
                <a:latin typeface="Instrument Sans" pitchFamily="2" charset="0"/>
                <a:cs typeface="Poppins"/>
                <a:sym typeface="Poppins"/>
                <a:rtl val="0"/>
              </a:rPr>
              <a:t>VOIP</a:t>
            </a:r>
          </a:p>
        </p:txBody>
      </p:sp>
      <p:sp>
        <p:nvSpPr>
          <p:cNvPr id="8" name="Freeform: Shape 7">
            <a:extLst>
              <a:ext uri="{FF2B5EF4-FFF2-40B4-BE49-F238E27FC236}">
                <a16:creationId xmlns:a16="http://schemas.microsoft.com/office/drawing/2014/main" id="{C510F6B9-DD76-BE2C-96C2-010A62AC6EA2}"/>
              </a:ext>
            </a:extLst>
          </p:cNvPr>
          <p:cNvSpPr/>
          <p:nvPr/>
        </p:nvSpPr>
        <p:spPr>
          <a:xfrm>
            <a:off x="8805624" y="2821773"/>
            <a:ext cx="1483320" cy="523556"/>
          </a:xfrm>
          <a:custGeom>
            <a:avLst/>
            <a:gdLst>
              <a:gd name="connsiteX0" fmla="*/ 1483321 w 1483320"/>
              <a:gd name="connsiteY0" fmla="*/ 261831 h 523556"/>
              <a:gd name="connsiteX1" fmla="*/ 1332208 w 1483320"/>
              <a:gd name="connsiteY1" fmla="*/ 523556 h 523556"/>
              <a:gd name="connsiteX2" fmla="*/ 0 w 1483320"/>
              <a:gd name="connsiteY2" fmla="*/ 523556 h 523556"/>
              <a:gd name="connsiteX3" fmla="*/ 151114 w 1483320"/>
              <a:gd name="connsiteY3" fmla="*/ 261831 h 523556"/>
              <a:gd name="connsiteX4" fmla="*/ 0 w 1483320"/>
              <a:gd name="connsiteY4" fmla="*/ 0 h 523556"/>
              <a:gd name="connsiteX5" fmla="*/ 1332208 w 1483320"/>
              <a:gd name="connsiteY5" fmla="*/ 0 h 523556"/>
              <a:gd name="connsiteX6" fmla="*/ 1483321 w 1483320"/>
              <a:gd name="connsiteY6" fmla="*/ 261831 h 5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0" h="523556">
                <a:moveTo>
                  <a:pt x="1483321" y="261831"/>
                </a:moveTo>
                <a:lnTo>
                  <a:pt x="1332208" y="523556"/>
                </a:lnTo>
                <a:lnTo>
                  <a:pt x="0" y="523556"/>
                </a:lnTo>
                <a:lnTo>
                  <a:pt x="151114" y="261831"/>
                </a:lnTo>
                <a:lnTo>
                  <a:pt x="0" y="0"/>
                </a:lnTo>
                <a:lnTo>
                  <a:pt x="1332208" y="0"/>
                </a:lnTo>
                <a:lnTo>
                  <a:pt x="1483321" y="261831"/>
                </a:lnTo>
                <a:close/>
              </a:path>
            </a:pathLst>
          </a:custGeom>
          <a:solidFill>
            <a:srgbClr val="83B39D"/>
          </a:solidFill>
          <a:ln w="1056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A5679D85-7300-4F07-7D78-DDF7E1949DF9}"/>
              </a:ext>
            </a:extLst>
          </p:cNvPr>
          <p:cNvSpPr txBox="1"/>
          <p:nvPr/>
        </p:nvSpPr>
        <p:spPr>
          <a:xfrm>
            <a:off x="9156116" y="2952748"/>
            <a:ext cx="889988" cy="261610"/>
          </a:xfrm>
          <a:prstGeom prst="rect">
            <a:avLst/>
          </a:prstGeom>
          <a:noFill/>
        </p:spPr>
        <p:txBody>
          <a:bodyPr wrap="none" rtlCol="0">
            <a:spAutoFit/>
          </a:bodyPr>
          <a:lstStyle/>
          <a:p>
            <a:pPr algn="ctr"/>
            <a:r>
              <a:rPr lang="en-US" sz="1100" b="1" spc="0" baseline="0" dirty="0">
                <a:ln/>
                <a:solidFill>
                  <a:srgbClr val="FFFFFF"/>
                </a:solidFill>
                <a:latin typeface="Instrument Sans" pitchFamily="2" charset="0"/>
                <a:cs typeface="Poppins"/>
                <a:sym typeface="Poppins"/>
                <a:rtl val="0"/>
              </a:rPr>
              <a:t>EDUCATION</a:t>
            </a:r>
          </a:p>
        </p:txBody>
      </p:sp>
      <p:sp>
        <p:nvSpPr>
          <p:cNvPr id="11" name="Freeform: Shape 10">
            <a:extLst>
              <a:ext uri="{FF2B5EF4-FFF2-40B4-BE49-F238E27FC236}">
                <a16:creationId xmlns:a16="http://schemas.microsoft.com/office/drawing/2014/main" id="{431E077F-25BE-4EAB-50A4-2A0087F1D89B}"/>
              </a:ext>
            </a:extLst>
          </p:cNvPr>
          <p:cNvSpPr/>
          <p:nvPr/>
        </p:nvSpPr>
        <p:spPr>
          <a:xfrm>
            <a:off x="1601094" y="2815880"/>
            <a:ext cx="1513881" cy="3286316"/>
          </a:xfrm>
          <a:custGeom>
            <a:avLst/>
            <a:gdLst>
              <a:gd name="connsiteX0" fmla="*/ 1356635 w 1513881"/>
              <a:gd name="connsiteY0" fmla="*/ 544600 h 3286316"/>
              <a:gd name="connsiteX1" fmla="*/ 1513882 w 1513881"/>
              <a:gd name="connsiteY1" fmla="*/ 272300 h 3286316"/>
              <a:gd name="connsiteX2" fmla="*/ 1356635 w 1513881"/>
              <a:gd name="connsiteY2" fmla="*/ 0 h 3286316"/>
              <a:gd name="connsiteX3" fmla="*/ 0 w 1513881"/>
              <a:gd name="connsiteY3" fmla="*/ 0 h 3286316"/>
              <a:gd name="connsiteX4" fmla="*/ 157247 w 1513881"/>
              <a:gd name="connsiteY4" fmla="*/ 272300 h 3286316"/>
              <a:gd name="connsiteX5" fmla="*/ 0 w 1513881"/>
              <a:gd name="connsiteY5" fmla="*/ 544600 h 3286316"/>
              <a:gd name="connsiteX6" fmla="*/ 622853 w 1513881"/>
              <a:gd name="connsiteY6" fmla="*/ 544600 h 3286316"/>
              <a:gd name="connsiteX7" fmla="*/ 662085 w 1513881"/>
              <a:gd name="connsiteY7" fmla="*/ 574844 h 3286316"/>
              <a:gd name="connsiteX8" fmla="*/ 702904 w 1513881"/>
              <a:gd name="connsiteY8" fmla="*/ 534025 h 3286316"/>
              <a:gd name="connsiteX9" fmla="*/ 662085 w 1513881"/>
              <a:gd name="connsiteY9" fmla="*/ 493207 h 3286316"/>
              <a:gd name="connsiteX10" fmla="*/ 622853 w 1513881"/>
              <a:gd name="connsiteY10" fmla="*/ 523450 h 3286316"/>
              <a:gd name="connsiteX11" fmla="*/ 36589 w 1513881"/>
              <a:gd name="connsiteY11" fmla="*/ 523450 h 3286316"/>
              <a:gd name="connsiteX12" fmla="*/ 181568 w 1513881"/>
              <a:gd name="connsiteY12" fmla="*/ 272300 h 3286316"/>
              <a:gd name="connsiteX13" fmla="*/ 36589 w 1513881"/>
              <a:gd name="connsiteY13" fmla="*/ 21150 h 3286316"/>
              <a:gd name="connsiteX14" fmla="*/ 1344368 w 1513881"/>
              <a:gd name="connsiteY14" fmla="*/ 21150 h 3286316"/>
              <a:gd name="connsiteX15" fmla="*/ 1489348 w 1513881"/>
              <a:gd name="connsiteY15" fmla="*/ 272300 h 3286316"/>
              <a:gd name="connsiteX16" fmla="*/ 1344368 w 1513881"/>
              <a:gd name="connsiteY16" fmla="*/ 523450 h 3286316"/>
              <a:gd name="connsiteX17" fmla="*/ 749327 w 1513881"/>
              <a:gd name="connsiteY17" fmla="*/ 523450 h 3286316"/>
              <a:gd name="connsiteX18" fmla="*/ 749327 w 1513881"/>
              <a:gd name="connsiteY18" fmla="*/ 2599380 h 3286316"/>
              <a:gd name="connsiteX19" fmla="*/ 416328 w 1513881"/>
              <a:gd name="connsiteY19" fmla="*/ 2942743 h 3286316"/>
              <a:gd name="connsiteX20" fmla="*/ 759902 w 1513881"/>
              <a:gd name="connsiteY20" fmla="*/ 3286316 h 3286316"/>
              <a:gd name="connsiteX21" fmla="*/ 1103476 w 1513881"/>
              <a:gd name="connsiteY21" fmla="*/ 2942743 h 3286316"/>
              <a:gd name="connsiteX22" fmla="*/ 770476 w 1513881"/>
              <a:gd name="connsiteY22" fmla="*/ 2599380 h 3286316"/>
              <a:gd name="connsiteX23" fmla="*/ 770476 w 1513881"/>
              <a:gd name="connsiteY23" fmla="*/ 544600 h 3286316"/>
              <a:gd name="connsiteX24" fmla="*/ 1356529 w 1513881"/>
              <a:gd name="connsiteY24" fmla="*/ 544600 h 3286316"/>
              <a:gd name="connsiteX25" fmla="*/ 662085 w 1513881"/>
              <a:gd name="connsiteY25" fmla="*/ 514356 h 3286316"/>
              <a:gd name="connsiteX26" fmla="*/ 681754 w 1513881"/>
              <a:gd name="connsiteY26" fmla="*/ 534025 h 3286316"/>
              <a:gd name="connsiteX27" fmla="*/ 662085 w 1513881"/>
              <a:gd name="connsiteY27" fmla="*/ 553694 h 3286316"/>
              <a:gd name="connsiteX28" fmla="*/ 642416 w 1513881"/>
              <a:gd name="connsiteY28" fmla="*/ 534025 h 3286316"/>
              <a:gd name="connsiteX29" fmla="*/ 662085 w 1513881"/>
              <a:gd name="connsiteY29" fmla="*/ 514356 h 3286316"/>
              <a:gd name="connsiteX30" fmla="*/ 1082432 w 1513881"/>
              <a:gd name="connsiteY30" fmla="*/ 2942743 h 3286316"/>
              <a:gd name="connsiteX31" fmla="*/ 760007 w 1513881"/>
              <a:gd name="connsiteY31" fmla="*/ 3265167 h 3286316"/>
              <a:gd name="connsiteX32" fmla="*/ 437583 w 1513881"/>
              <a:gd name="connsiteY32" fmla="*/ 2942743 h 3286316"/>
              <a:gd name="connsiteX33" fmla="*/ 760007 w 1513881"/>
              <a:gd name="connsiteY33" fmla="*/ 2620318 h 3286316"/>
              <a:gd name="connsiteX34" fmla="*/ 1082432 w 1513881"/>
              <a:gd name="connsiteY34" fmla="*/ 2942743 h 32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3881" h="3286316">
                <a:moveTo>
                  <a:pt x="1356635" y="544600"/>
                </a:moveTo>
                <a:lnTo>
                  <a:pt x="1513882" y="272300"/>
                </a:lnTo>
                <a:lnTo>
                  <a:pt x="1356635" y="0"/>
                </a:lnTo>
                <a:lnTo>
                  <a:pt x="0" y="0"/>
                </a:lnTo>
                <a:lnTo>
                  <a:pt x="157247" y="272300"/>
                </a:lnTo>
                <a:lnTo>
                  <a:pt x="0" y="544600"/>
                </a:lnTo>
                <a:lnTo>
                  <a:pt x="622853" y="544600"/>
                </a:lnTo>
                <a:cubicBezTo>
                  <a:pt x="627506" y="561943"/>
                  <a:pt x="643262" y="574844"/>
                  <a:pt x="662085" y="574844"/>
                </a:cubicBezTo>
                <a:cubicBezTo>
                  <a:pt x="684609" y="574844"/>
                  <a:pt x="702904" y="556549"/>
                  <a:pt x="702904" y="534025"/>
                </a:cubicBezTo>
                <a:cubicBezTo>
                  <a:pt x="702904" y="511501"/>
                  <a:pt x="684609" y="493207"/>
                  <a:pt x="662085" y="493207"/>
                </a:cubicBezTo>
                <a:cubicBezTo>
                  <a:pt x="643262" y="493207"/>
                  <a:pt x="627506" y="506108"/>
                  <a:pt x="622853" y="523450"/>
                </a:cubicBezTo>
                <a:lnTo>
                  <a:pt x="36589" y="523450"/>
                </a:lnTo>
                <a:lnTo>
                  <a:pt x="181568" y="272300"/>
                </a:lnTo>
                <a:lnTo>
                  <a:pt x="36589" y="21150"/>
                </a:lnTo>
                <a:lnTo>
                  <a:pt x="1344368" y="21150"/>
                </a:lnTo>
                <a:lnTo>
                  <a:pt x="1489348" y="272300"/>
                </a:lnTo>
                <a:lnTo>
                  <a:pt x="1344368" y="523450"/>
                </a:lnTo>
                <a:lnTo>
                  <a:pt x="749327" y="523450"/>
                </a:lnTo>
                <a:lnTo>
                  <a:pt x="749327" y="2599380"/>
                </a:lnTo>
                <a:cubicBezTo>
                  <a:pt x="564692" y="2604985"/>
                  <a:pt x="416328" y="2756838"/>
                  <a:pt x="416328" y="2942743"/>
                </a:cubicBezTo>
                <a:cubicBezTo>
                  <a:pt x="416328" y="3128646"/>
                  <a:pt x="570508" y="3286316"/>
                  <a:pt x="759902" y="3286316"/>
                </a:cubicBezTo>
                <a:cubicBezTo>
                  <a:pt x="949295" y="3286316"/>
                  <a:pt x="1103476" y="3132136"/>
                  <a:pt x="1103476" y="2942743"/>
                </a:cubicBezTo>
                <a:cubicBezTo>
                  <a:pt x="1103476" y="2753348"/>
                  <a:pt x="955006" y="2604985"/>
                  <a:pt x="770476" y="2599380"/>
                </a:cubicBezTo>
                <a:lnTo>
                  <a:pt x="770476" y="544600"/>
                </a:lnTo>
                <a:lnTo>
                  <a:pt x="1356529" y="544600"/>
                </a:lnTo>
                <a:close/>
                <a:moveTo>
                  <a:pt x="662085" y="514356"/>
                </a:moveTo>
                <a:cubicBezTo>
                  <a:pt x="672977" y="514356"/>
                  <a:pt x="681754" y="523133"/>
                  <a:pt x="681754" y="534025"/>
                </a:cubicBezTo>
                <a:cubicBezTo>
                  <a:pt x="681754" y="544917"/>
                  <a:pt x="672977" y="553694"/>
                  <a:pt x="662085" y="553694"/>
                </a:cubicBezTo>
                <a:cubicBezTo>
                  <a:pt x="651193" y="553694"/>
                  <a:pt x="642416" y="544917"/>
                  <a:pt x="642416" y="534025"/>
                </a:cubicBezTo>
                <a:cubicBezTo>
                  <a:pt x="642416" y="523133"/>
                  <a:pt x="651193" y="514356"/>
                  <a:pt x="662085" y="514356"/>
                </a:cubicBezTo>
                <a:close/>
                <a:moveTo>
                  <a:pt x="1082432" y="2942743"/>
                </a:moveTo>
                <a:cubicBezTo>
                  <a:pt x="1082432" y="3120504"/>
                  <a:pt x="937769" y="3265167"/>
                  <a:pt x="760007" y="3265167"/>
                </a:cubicBezTo>
                <a:cubicBezTo>
                  <a:pt x="582246" y="3265167"/>
                  <a:pt x="437583" y="3120504"/>
                  <a:pt x="437583" y="2942743"/>
                </a:cubicBezTo>
                <a:cubicBezTo>
                  <a:pt x="437583" y="2764981"/>
                  <a:pt x="582246" y="2620318"/>
                  <a:pt x="760007" y="2620318"/>
                </a:cubicBezTo>
                <a:cubicBezTo>
                  <a:pt x="937769" y="2620318"/>
                  <a:pt x="1082432" y="2764981"/>
                  <a:pt x="1082432" y="2942743"/>
                </a:cubicBezTo>
                <a:close/>
              </a:path>
            </a:pathLst>
          </a:custGeom>
          <a:solidFill>
            <a:srgbClr val="DCFFEE"/>
          </a:solidFill>
          <a:ln w="1056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967CBCC-EBC1-29EB-2487-79F2F2E506F4}"/>
              </a:ext>
            </a:extLst>
          </p:cNvPr>
          <p:cNvSpPr/>
          <p:nvPr/>
        </p:nvSpPr>
        <p:spPr>
          <a:xfrm>
            <a:off x="4476941" y="2827953"/>
            <a:ext cx="1513881" cy="3286316"/>
          </a:xfrm>
          <a:custGeom>
            <a:avLst/>
            <a:gdLst>
              <a:gd name="connsiteX0" fmla="*/ 1356635 w 1513881"/>
              <a:gd name="connsiteY0" fmla="*/ 544600 h 3286316"/>
              <a:gd name="connsiteX1" fmla="*/ 1513882 w 1513881"/>
              <a:gd name="connsiteY1" fmla="*/ 272300 h 3286316"/>
              <a:gd name="connsiteX2" fmla="*/ 1356635 w 1513881"/>
              <a:gd name="connsiteY2" fmla="*/ 0 h 3286316"/>
              <a:gd name="connsiteX3" fmla="*/ 0 w 1513881"/>
              <a:gd name="connsiteY3" fmla="*/ 0 h 3286316"/>
              <a:gd name="connsiteX4" fmla="*/ 157247 w 1513881"/>
              <a:gd name="connsiteY4" fmla="*/ 272300 h 3286316"/>
              <a:gd name="connsiteX5" fmla="*/ 0 w 1513881"/>
              <a:gd name="connsiteY5" fmla="*/ 544600 h 3286316"/>
              <a:gd name="connsiteX6" fmla="*/ 622853 w 1513881"/>
              <a:gd name="connsiteY6" fmla="*/ 544600 h 3286316"/>
              <a:gd name="connsiteX7" fmla="*/ 662085 w 1513881"/>
              <a:gd name="connsiteY7" fmla="*/ 574844 h 3286316"/>
              <a:gd name="connsiteX8" fmla="*/ 702904 w 1513881"/>
              <a:gd name="connsiteY8" fmla="*/ 534025 h 3286316"/>
              <a:gd name="connsiteX9" fmla="*/ 662085 w 1513881"/>
              <a:gd name="connsiteY9" fmla="*/ 493207 h 3286316"/>
              <a:gd name="connsiteX10" fmla="*/ 622853 w 1513881"/>
              <a:gd name="connsiteY10" fmla="*/ 523450 h 3286316"/>
              <a:gd name="connsiteX11" fmla="*/ 36589 w 1513881"/>
              <a:gd name="connsiteY11" fmla="*/ 523450 h 3286316"/>
              <a:gd name="connsiteX12" fmla="*/ 181568 w 1513881"/>
              <a:gd name="connsiteY12" fmla="*/ 272300 h 3286316"/>
              <a:gd name="connsiteX13" fmla="*/ 36589 w 1513881"/>
              <a:gd name="connsiteY13" fmla="*/ 21150 h 3286316"/>
              <a:gd name="connsiteX14" fmla="*/ 1344368 w 1513881"/>
              <a:gd name="connsiteY14" fmla="*/ 21150 h 3286316"/>
              <a:gd name="connsiteX15" fmla="*/ 1489348 w 1513881"/>
              <a:gd name="connsiteY15" fmla="*/ 272300 h 3286316"/>
              <a:gd name="connsiteX16" fmla="*/ 1344368 w 1513881"/>
              <a:gd name="connsiteY16" fmla="*/ 523450 h 3286316"/>
              <a:gd name="connsiteX17" fmla="*/ 749327 w 1513881"/>
              <a:gd name="connsiteY17" fmla="*/ 523450 h 3286316"/>
              <a:gd name="connsiteX18" fmla="*/ 749327 w 1513881"/>
              <a:gd name="connsiteY18" fmla="*/ 2599380 h 3286316"/>
              <a:gd name="connsiteX19" fmla="*/ 416328 w 1513881"/>
              <a:gd name="connsiteY19" fmla="*/ 2942743 h 3286316"/>
              <a:gd name="connsiteX20" fmla="*/ 759902 w 1513881"/>
              <a:gd name="connsiteY20" fmla="*/ 3286316 h 3286316"/>
              <a:gd name="connsiteX21" fmla="*/ 1103476 w 1513881"/>
              <a:gd name="connsiteY21" fmla="*/ 2942743 h 3286316"/>
              <a:gd name="connsiteX22" fmla="*/ 770476 w 1513881"/>
              <a:gd name="connsiteY22" fmla="*/ 2599380 h 3286316"/>
              <a:gd name="connsiteX23" fmla="*/ 770476 w 1513881"/>
              <a:gd name="connsiteY23" fmla="*/ 544600 h 3286316"/>
              <a:gd name="connsiteX24" fmla="*/ 1356529 w 1513881"/>
              <a:gd name="connsiteY24" fmla="*/ 544600 h 3286316"/>
              <a:gd name="connsiteX25" fmla="*/ 662085 w 1513881"/>
              <a:gd name="connsiteY25" fmla="*/ 514356 h 3286316"/>
              <a:gd name="connsiteX26" fmla="*/ 681754 w 1513881"/>
              <a:gd name="connsiteY26" fmla="*/ 534025 h 3286316"/>
              <a:gd name="connsiteX27" fmla="*/ 662085 w 1513881"/>
              <a:gd name="connsiteY27" fmla="*/ 553694 h 3286316"/>
              <a:gd name="connsiteX28" fmla="*/ 642416 w 1513881"/>
              <a:gd name="connsiteY28" fmla="*/ 534025 h 3286316"/>
              <a:gd name="connsiteX29" fmla="*/ 662085 w 1513881"/>
              <a:gd name="connsiteY29" fmla="*/ 514356 h 3286316"/>
              <a:gd name="connsiteX30" fmla="*/ 1082432 w 1513881"/>
              <a:gd name="connsiteY30" fmla="*/ 2942743 h 3286316"/>
              <a:gd name="connsiteX31" fmla="*/ 760007 w 1513881"/>
              <a:gd name="connsiteY31" fmla="*/ 3265167 h 3286316"/>
              <a:gd name="connsiteX32" fmla="*/ 437583 w 1513881"/>
              <a:gd name="connsiteY32" fmla="*/ 2942743 h 3286316"/>
              <a:gd name="connsiteX33" fmla="*/ 760007 w 1513881"/>
              <a:gd name="connsiteY33" fmla="*/ 2620318 h 3286316"/>
              <a:gd name="connsiteX34" fmla="*/ 1082432 w 1513881"/>
              <a:gd name="connsiteY34" fmla="*/ 2942743 h 32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3881" h="3286316">
                <a:moveTo>
                  <a:pt x="1356635" y="544600"/>
                </a:moveTo>
                <a:lnTo>
                  <a:pt x="1513882" y="272300"/>
                </a:lnTo>
                <a:lnTo>
                  <a:pt x="1356635" y="0"/>
                </a:lnTo>
                <a:lnTo>
                  <a:pt x="0" y="0"/>
                </a:lnTo>
                <a:lnTo>
                  <a:pt x="157247" y="272300"/>
                </a:lnTo>
                <a:lnTo>
                  <a:pt x="0" y="544600"/>
                </a:lnTo>
                <a:lnTo>
                  <a:pt x="622853" y="544600"/>
                </a:lnTo>
                <a:cubicBezTo>
                  <a:pt x="627506" y="561943"/>
                  <a:pt x="643262" y="574844"/>
                  <a:pt x="662085" y="574844"/>
                </a:cubicBezTo>
                <a:cubicBezTo>
                  <a:pt x="684609" y="574844"/>
                  <a:pt x="702904" y="556549"/>
                  <a:pt x="702904" y="534025"/>
                </a:cubicBezTo>
                <a:cubicBezTo>
                  <a:pt x="702904" y="511501"/>
                  <a:pt x="684609" y="493207"/>
                  <a:pt x="662085" y="493207"/>
                </a:cubicBezTo>
                <a:cubicBezTo>
                  <a:pt x="643262" y="493207"/>
                  <a:pt x="627506" y="506108"/>
                  <a:pt x="622853" y="523450"/>
                </a:cubicBezTo>
                <a:lnTo>
                  <a:pt x="36589" y="523450"/>
                </a:lnTo>
                <a:lnTo>
                  <a:pt x="181568" y="272300"/>
                </a:lnTo>
                <a:lnTo>
                  <a:pt x="36589" y="21150"/>
                </a:lnTo>
                <a:lnTo>
                  <a:pt x="1344368" y="21150"/>
                </a:lnTo>
                <a:lnTo>
                  <a:pt x="1489348" y="272300"/>
                </a:lnTo>
                <a:lnTo>
                  <a:pt x="1344368" y="523450"/>
                </a:lnTo>
                <a:lnTo>
                  <a:pt x="749327" y="523450"/>
                </a:lnTo>
                <a:lnTo>
                  <a:pt x="749327" y="2599380"/>
                </a:lnTo>
                <a:cubicBezTo>
                  <a:pt x="564692" y="2604985"/>
                  <a:pt x="416328" y="2756838"/>
                  <a:pt x="416328" y="2942743"/>
                </a:cubicBezTo>
                <a:cubicBezTo>
                  <a:pt x="416328" y="3128646"/>
                  <a:pt x="570508" y="3286316"/>
                  <a:pt x="759902" y="3286316"/>
                </a:cubicBezTo>
                <a:cubicBezTo>
                  <a:pt x="949295" y="3286316"/>
                  <a:pt x="1103476" y="3132136"/>
                  <a:pt x="1103476" y="2942743"/>
                </a:cubicBezTo>
                <a:cubicBezTo>
                  <a:pt x="1103476" y="2753348"/>
                  <a:pt x="955006" y="2604985"/>
                  <a:pt x="770476" y="2599380"/>
                </a:cubicBezTo>
                <a:lnTo>
                  <a:pt x="770476" y="544600"/>
                </a:lnTo>
                <a:lnTo>
                  <a:pt x="1356529" y="544600"/>
                </a:lnTo>
                <a:close/>
                <a:moveTo>
                  <a:pt x="662085" y="514356"/>
                </a:moveTo>
                <a:cubicBezTo>
                  <a:pt x="672977" y="514356"/>
                  <a:pt x="681754" y="523133"/>
                  <a:pt x="681754" y="534025"/>
                </a:cubicBezTo>
                <a:cubicBezTo>
                  <a:pt x="681754" y="544917"/>
                  <a:pt x="672977" y="553694"/>
                  <a:pt x="662085" y="553694"/>
                </a:cubicBezTo>
                <a:cubicBezTo>
                  <a:pt x="651193" y="553694"/>
                  <a:pt x="642416" y="544917"/>
                  <a:pt x="642416" y="534025"/>
                </a:cubicBezTo>
                <a:cubicBezTo>
                  <a:pt x="642416" y="523133"/>
                  <a:pt x="651193" y="514356"/>
                  <a:pt x="662085" y="514356"/>
                </a:cubicBezTo>
                <a:close/>
                <a:moveTo>
                  <a:pt x="1082432" y="2942743"/>
                </a:moveTo>
                <a:cubicBezTo>
                  <a:pt x="1082432" y="3120504"/>
                  <a:pt x="937769" y="3265167"/>
                  <a:pt x="760007" y="3265167"/>
                </a:cubicBezTo>
                <a:cubicBezTo>
                  <a:pt x="582246" y="3265167"/>
                  <a:pt x="437583" y="3120504"/>
                  <a:pt x="437583" y="2942743"/>
                </a:cubicBezTo>
                <a:cubicBezTo>
                  <a:pt x="437583" y="2764981"/>
                  <a:pt x="582246" y="2620318"/>
                  <a:pt x="760007" y="2620318"/>
                </a:cubicBezTo>
                <a:cubicBezTo>
                  <a:pt x="937769" y="2620318"/>
                  <a:pt x="1082432" y="2764981"/>
                  <a:pt x="1082432" y="2942743"/>
                </a:cubicBezTo>
                <a:close/>
              </a:path>
            </a:pathLst>
          </a:custGeom>
          <a:solidFill>
            <a:srgbClr val="DCFFEE"/>
          </a:solidFill>
          <a:ln w="1056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230F497-6472-05B6-D56F-3DA565F90A8B}"/>
              </a:ext>
            </a:extLst>
          </p:cNvPr>
          <p:cNvSpPr/>
          <p:nvPr/>
        </p:nvSpPr>
        <p:spPr>
          <a:xfrm>
            <a:off x="7341943" y="2815880"/>
            <a:ext cx="1513881" cy="3286316"/>
          </a:xfrm>
          <a:custGeom>
            <a:avLst/>
            <a:gdLst>
              <a:gd name="connsiteX0" fmla="*/ 1356635 w 1513881"/>
              <a:gd name="connsiteY0" fmla="*/ 544600 h 3286316"/>
              <a:gd name="connsiteX1" fmla="*/ 1513882 w 1513881"/>
              <a:gd name="connsiteY1" fmla="*/ 272300 h 3286316"/>
              <a:gd name="connsiteX2" fmla="*/ 1356635 w 1513881"/>
              <a:gd name="connsiteY2" fmla="*/ 0 h 3286316"/>
              <a:gd name="connsiteX3" fmla="*/ 0 w 1513881"/>
              <a:gd name="connsiteY3" fmla="*/ 0 h 3286316"/>
              <a:gd name="connsiteX4" fmla="*/ 157247 w 1513881"/>
              <a:gd name="connsiteY4" fmla="*/ 272300 h 3286316"/>
              <a:gd name="connsiteX5" fmla="*/ 0 w 1513881"/>
              <a:gd name="connsiteY5" fmla="*/ 544600 h 3286316"/>
              <a:gd name="connsiteX6" fmla="*/ 622853 w 1513881"/>
              <a:gd name="connsiteY6" fmla="*/ 544600 h 3286316"/>
              <a:gd name="connsiteX7" fmla="*/ 662085 w 1513881"/>
              <a:gd name="connsiteY7" fmla="*/ 574844 h 3286316"/>
              <a:gd name="connsiteX8" fmla="*/ 702904 w 1513881"/>
              <a:gd name="connsiteY8" fmla="*/ 534025 h 3286316"/>
              <a:gd name="connsiteX9" fmla="*/ 662085 w 1513881"/>
              <a:gd name="connsiteY9" fmla="*/ 493207 h 3286316"/>
              <a:gd name="connsiteX10" fmla="*/ 622853 w 1513881"/>
              <a:gd name="connsiteY10" fmla="*/ 523450 h 3286316"/>
              <a:gd name="connsiteX11" fmla="*/ 36589 w 1513881"/>
              <a:gd name="connsiteY11" fmla="*/ 523450 h 3286316"/>
              <a:gd name="connsiteX12" fmla="*/ 181568 w 1513881"/>
              <a:gd name="connsiteY12" fmla="*/ 272300 h 3286316"/>
              <a:gd name="connsiteX13" fmla="*/ 36589 w 1513881"/>
              <a:gd name="connsiteY13" fmla="*/ 21150 h 3286316"/>
              <a:gd name="connsiteX14" fmla="*/ 1344368 w 1513881"/>
              <a:gd name="connsiteY14" fmla="*/ 21150 h 3286316"/>
              <a:gd name="connsiteX15" fmla="*/ 1489348 w 1513881"/>
              <a:gd name="connsiteY15" fmla="*/ 272300 h 3286316"/>
              <a:gd name="connsiteX16" fmla="*/ 1344368 w 1513881"/>
              <a:gd name="connsiteY16" fmla="*/ 523450 h 3286316"/>
              <a:gd name="connsiteX17" fmla="*/ 749327 w 1513881"/>
              <a:gd name="connsiteY17" fmla="*/ 523450 h 3286316"/>
              <a:gd name="connsiteX18" fmla="*/ 749327 w 1513881"/>
              <a:gd name="connsiteY18" fmla="*/ 2599380 h 3286316"/>
              <a:gd name="connsiteX19" fmla="*/ 416328 w 1513881"/>
              <a:gd name="connsiteY19" fmla="*/ 2942743 h 3286316"/>
              <a:gd name="connsiteX20" fmla="*/ 759902 w 1513881"/>
              <a:gd name="connsiteY20" fmla="*/ 3286316 h 3286316"/>
              <a:gd name="connsiteX21" fmla="*/ 1103476 w 1513881"/>
              <a:gd name="connsiteY21" fmla="*/ 2942743 h 3286316"/>
              <a:gd name="connsiteX22" fmla="*/ 770476 w 1513881"/>
              <a:gd name="connsiteY22" fmla="*/ 2599380 h 3286316"/>
              <a:gd name="connsiteX23" fmla="*/ 770476 w 1513881"/>
              <a:gd name="connsiteY23" fmla="*/ 544600 h 3286316"/>
              <a:gd name="connsiteX24" fmla="*/ 1356529 w 1513881"/>
              <a:gd name="connsiteY24" fmla="*/ 544600 h 3286316"/>
              <a:gd name="connsiteX25" fmla="*/ 662085 w 1513881"/>
              <a:gd name="connsiteY25" fmla="*/ 514356 h 3286316"/>
              <a:gd name="connsiteX26" fmla="*/ 681754 w 1513881"/>
              <a:gd name="connsiteY26" fmla="*/ 534025 h 3286316"/>
              <a:gd name="connsiteX27" fmla="*/ 662085 w 1513881"/>
              <a:gd name="connsiteY27" fmla="*/ 553694 h 3286316"/>
              <a:gd name="connsiteX28" fmla="*/ 642416 w 1513881"/>
              <a:gd name="connsiteY28" fmla="*/ 534025 h 3286316"/>
              <a:gd name="connsiteX29" fmla="*/ 662085 w 1513881"/>
              <a:gd name="connsiteY29" fmla="*/ 514356 h 3286316"/>
              <a:gd name="connsiteX30" fmla="*/ 1082432 w 1513881"/>
              <a:gd name="connsiteY30" fmla="*/ 2942743 h 3286316"/>
              <a:gd name="connsiteX31" fmla="*/ 760007 w 1513881"/>
              <a:gd name="connsiteY31" fmla="*/ 3265167 h 3286316"/>
              <a:gd name="connsiteX32" fmla="*/ 437583 w 1513881"/>
              <a:gd name="connsiteY32" fmla="*/ 2942743 h 3286316"/>
              <a:gd name="connsiteX33" fmla="*/ 760007 w 1513881"/>
              <a:gd name="connsiteY33" fmla="*/ 2620318 h 3286316"/>
              <a:gd name="connsiteX34" fmla="*/ 1082432 w 1513881"/>
              <a:gd name="connsiteY34" fmla="*/ 2942743 h 32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3881" h="3286316">
                <a:moveTo>
                  <a:pt x="1356635" y="544600"/>
                </a:moveTo>
                <a:lnTo>
                  <a:pt x="1513882" y="272300"/>
                </a:lnTo>
                <a:lnTo>
                  <a:pt x="1356635" y="0"/>
                </a:lnTo>
                <a:lnTo>
                  <a:pt x="0" y="0"/>
                </a:lnTo>
                <a:lnTo>
                  <a:pt x="157247" y="272300"/>
                </a:lnTo>
                <a:lnTo>
                  <a:pt x="0" y="544600"/>
                </a:lnTo>
                <a:lnTo>
                  <a:pt x="622853" y="544600"/>
                </a:lnTo>
                <a:cubicBezTo>
                  <a:pt x="627506" y="561943"/>
                  <a:pt x="643262" y="574844"/>
                  <a:pt x="662085" y="574844"/>
                </a:cubicBezTo>
                <a:cubicBezTo>
                  <a:pt x="684609" y="574844"/>
                  <a:pt x="702904" y="556549"/>
                  <a:pt x="702904" y="534025"/>
                </a:cubicBezTo>
                <a:cubicBezTo>
                  <a:pt x="702904" y="511501"/>
                  <a:pt x="684609" y="493207"/>
                  <a:pt x="662085" y="493207"/>
                </a:cubicBezTo>
                <a:cubicBezTo>
                  <a:pt x="643262" y="493207"/>
                  <a:pt x="627506" y="506108"/>
                  <a:pt x="622853" y="523450"/>
                </a:cubicBezTo>
                <a:lnTo>
                  <a:pt x="36589" y="523450"/>
                </a:lnTo>
                <a:lnTo>
                  <a:pt x="181568" y="272300"/>
                </a:lnTo>
                <a:lnTo>
                  <a:pt x="36589" y="21150"/>
                </a:lnTo>
                <a:lnTo>
                  <a:pt x="1344368" y="21150"/>
                </a:lnTo>
                <a:lnTo>
                  <a:pt x="1489348" y="272300"/>
                </a:lnTo>
                <a:lnTo>
                  <a:pt x="1344368" y="523450"/>
                </a:lnTo>
                <a:lnTo>
                  <a:pt x="749327" y="523450"/>
                </a:lnTo>
                <a:lnTo>
                  <a:pt x="749327" y="2599380"/>
                </a:lnTo>
                <a:cubicBezTo>
                  <a:pt x="564692" y="2604985"/>
                  <a:pt x="416328" y="2756838"/>
                  <a:pt x="416328" y="2942743"/>
                </a:cubicBezTo>
                <a:cubicBezTo>
                  <a:pt x="416328" y="3128646"/>
                  <a:pt x="570508" y="3286316"/>
                  <a:pt x="759902" y="3286316"/>
                </a:cubicBezTo>
                <a:cubicBezTo>
                  <a:pt x="949295" y="3286316"/>
                  <a:pt x="1103476" y="3132136"/>
                  <a:pt x="1103476" y="2942743"/>
                </a:cubicBezTo>
                <a:cubicBezTo>
                  <a:pt x="1103476" y="2753348"/>
                  <a:pt x="955006" y="2604985"/>
                  <a:pt x="770476" y="2599380"/>
                </a:cubicBezTo>
                <a:lnTo>
                  <a:pt x="770476" y="544600"/>
                </a:lnTo>
                <a:lnTo>
                  <a:pt x="1356529" y="544600"/>
                </a:lnTo>
                <a:close/>
                <a:moveTo>
                  <a:pt x="662085" y="514356"/>
                </a:moveTo>
                <a:cubicBezTo>
                  <a:pt x="672977" y="514356"/>
                  <a:pt x="681754" y="523133"/>
                  <a:pt x="681754" y="534025"/>
                </a:cubicBezTo>
                <a:cubicBezTo>
                  <a:pt x="681754" y="544917"/>
                  <a:pt x="672977" y="553694"/>
                  <a:pt x="662085" y="553694"/>
                </a:cubicBezTo>
                <a:cubicBezTo>
                  <a:pt x="651193" y="553694"/>
                  <a:pt x="642416" y="544917"/>
                  <a:pt x="642416" y="534025"/>
                </a:cubicBezTo>
                <a:cubicBezTo>
                  <a:pt x="642416" y="523133"/>
                  <a:pt x="651193" y="514356"/>
                  <a:pt x="662085" y="514356"/>
                </a:cubicBezTo>
                <a:close/>
                <a:moveTo>
                  <a:pt x="1082432" y="2942743"/>
                </a:moveTo>
                <a:cubicBezTo>
                  <a:pt x="1082432" y="3120504"/>
                  <a:pt x="937769" y="3265167"/>
                  <a:pt x="760007" y="3265167"/>
                </a:cubicBezTo>
                <a:cubicBezTo>
                  <a:pt x="582246" y="3265167"/>
                  <a:pt x="437583" y="3120504"/>
                  <a:pt x="437583" y="2942743"/>
                </a:cubicBezTo>
                <a:cubicBezTo>
                  <a:pt x="437583" y="2764981"/>
                  <a:pt x="582246" y="2620318"/>
                  <a:pt x="760007" y="2620318"/>
                </a:cubicBezTo>
                <a:cubicBezTo>
                  <a:pt x="937769" y="2620318"/>
                  <a:pt x="1082432" y="2764981"/>
                  <a:pt x="1082432" y="2942743"/>
                </a:cubicBezTo>
                <a:close/>
              </a:path>
            </a:pathLst>
          </a:custGeom>
          <a:solidFill>
            <a:srgbClr val="DCFFEE"/>
          </a:solidFill>
          <a:ln w="10569"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F49FACE9-75A8-E074-9C05-4630EDFEEF63}"/>
              </a:ext>
            </a:extLst>
          </p:cNvPr>
          <p:cNvSpPr txBox="1"/>
          <p:nvPr/>
        </p:nvSpPr>
        <p:spPr>
          <a:xfrm>
            <a:off x="2118598" y="5624061"/>
            <a:ext cx="470001" cy="261610"/>
          </a:xfrm>
          <a:prstGeom prst="rect">
            <a:avLst/>
          </a:prstGeom>
          <a:noFill/>
        </p:spPr>
        <p:txBody>
          <a:bodyPr wrap="none" rtlCol="0">
            <a:spAutoFit/>
          </a:bodyPr>
          <a:lstStyle/>
          <a:p>
            <a:pPr algn="ctr"/>
            <a:r>
              <a:rPr lang="en-US" sz="1100" b="1" spc="0" baseline="0" dirty="0">
                <a:ln/>
                <a:solidFill>
                  <a:srgbClr val="FFFFFF"/>
                </a:solidFill>
                <a:latin typeface="Instrument Sans" pitchFamily="2" charset="0"/>
                <a:cs typeface="Poppins"/>
                <a:sym typeface="Poppins"/>
                <a:rtl val="0"/>
              </a:rPr>
              <a:t>2007	</a:t>
            </a:r>
          </a:p>
        </p:txBody>
      </p:sp>
      <p:sp>
        <p:nvSpPr>
          <p:cNvPr id="15" name="TextBox 14">
            <a:extLst>
              <a:ext uri="{FF2B5EF4-FFF2-40B4-BE49-F238E27FC236}">
                <a16:creationId xmlns:a16="http://schemas.microsoft.com/office/drawing/2014/main" id="{354B6A37-8287-C044-83C4-F676AF187359}"/>
              </a:ext>
            </a:extLst>
          </p:cNvPr>
          <p:cNvSpPr txBox="1"/>
          <p:nvPr/>
        </p:nvSpPr>
        <p:spPr>
          <a:xfrm>
            <a:off x="4998880" y="5624061"/>
            <a:ext cx="470001" cy="261610"/>
          </a:xfrm>
          <a:prstGeom prst="rect">
            <a:avLst/>
          </a:prstGeom>
          <a:noFill/>
        </p:spPr>
        <p:txBody>
          <a:bodyPr wrap="none" rtlCol="0">
            <a:spAutoFit/>
          </a:bodyPr>
          <a:lstStyle/>
          <a:p>
            <a:pPr algn="ctr"/>
            <a:r>
              <a:rPr lang="en-US" sz="1100" b="1" spc="0" baseline="0" dirty="0">
                <a:ln/>
                <a:solidFill>
                  <a:srgbClr val="FFFFFF"/>
                </a:solidFill>
                <a:latin typeface="Instrument Sans" pitchFamily="2" charset="0"/>
                <a:cs typeface="Poppins"/>
                <a:sym typeface="Poppins"/>
                <a:rtl val="0"/>
              </a:rPr>
              <a:t>2012	</a:t>
            </a:r>
          </a:p>
        </p:txBody>
      </p:sp>
      <p:sp>
        <p:nvSpPr>
          <p:cNvPr id="16" name="TextBox 15">
            <a:extLst>
              <a:ext uri="{FF2B5EF4-FFF2-40B4-BE49-F238E27FC236}">
                <a16:creationId xmlns:a16="http://schemas.microsoft.com/office/drawing/2014/main" id="{15B7825D-ED98-4F53-945E-BADCE505A13F}"/>
              </a:ext>
            </a:extLst>
          </p:cNvPr>
          <p:cNvSpPr txBox="1"/>
          <p:nvPr/>
        </p:nvSpPr>
        <p:spPr>
          <a:xfrm>
            <a:off x="7863882" y="5624061"/>
            <a:ext cx="470001" cy="261610"/>
          </a:xfrm>
          <a:prstGeom prst="rect">
            <a:avLst/>
          </a:prstGeom>
          <a:noFill/>
        </p:spPr>
        <p:txBody>
          <a:bodyPr wrap="none" rtlCol="0">
            <a:spAutoFit/>
          </a:bodyPr>
          <a:lstStyle/>
          <a:p>
            <a:pPr algn="ctr"/>
            <a:r>
              <a:rPr lang="en-US" sz="1100" b="1" spc="0" baseline="0" dirty="0">
                <a:ln/>
                <a:solidFill>
                  <a:srgbClr val="FFFFFF"/>
                </a:solidFill>
                <a:latin typeface="Instrument Sans" pitchFamily="2" charset="0"/>
                <a:cs typeface="Poppins"/>
                <a:sym typeface="Poppins"/>
                <a:rtl val="0"/>
              </a:rPr>
              <a:t>2020	</a:t>
            </a:r>
          </a:p>
        </p:txBody>
      </p:sp>
    </p:spTree>
    <p:extLst>
      <p:ext uri="{BB962C8B-B14F-4D97-AF65-F5344CB8AC3E}">
        <p14:creationId xmlns:p14="http://schemas.microsoft.com/office/powerpoint/2010/main" val="319127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pic>
        <p:nvPicPr>
          <p:cNvPr id="7" name="Picture 6" descr="A diagram of a diagram&#10;&#10;Description automatically generated">
            <a:extLst>
              <a:ext uri="{FF2B5EF4-FFF2-40B4-BE49-F238E27FC236}">
                <a16:creationId xmlns:a16="http://schemas.microsoft.com/office/drawing/2014/main" id="{B51CFBBB-2A3E-2CF3-CCDD-148A48C1B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94" y="-614633"/>
            <a:ext cx="13284679" cy="7472633"/>
          </a:xfrm>
          <a:prstGeom prst="rect">
            <a:avLst/>
          </a:prstGeom>
        </p:spPr>
      </p:pic>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7654A1-2A0E-1567-6CD4-7C439772A5FB}"/>
              </a:ext>
            </a:extLst>
          </p:cNvPr>
          <p:cNvSpPr txBox="1"/>
          <p:nvPr/>
        </p:nvSpPr>
        <p:spPr>
          <a:xfrm>
            <a:off x="495729" y="123906"/>
            <a:ext cx="9433273" cy="1656864"/>
          </a:xfrm>
          <a:prstGeom prst="rect">
            <a:avLst/>
          </a:prstGeom>
          <a:noFill/>
        </p:spPr>
        <p:txBody>
          <a:bodyPr wrap="square" rtlCol="0">
            <a:spAutoFit/>
          </a:bodyPr>
          <a:lstStyle/>
          <a:p>
            <a:pPr>
              <a:lnSpc>
                <a:spcPts val="6080"/>
              </a:lnSpc>
            </a:pPr>
            <a:r>
              <a:rPr lang="en-US" sz="4800" b="1" dirty="0">
                <a:solidFill>
                  <a:schemeClr val="bg1"/>
                </a:solidFill>
                <a:latin typeface="Instrument Sans" pitchFamily="2" charset="0"/>
              </a:rPr>
              <a:t>FLASHBACK:</a:t>
            </a:r>
            <a:br>
              <a:rPr lang="en-US" sz="4800" b="1" dirty="0">
                <a:solidFill>
                  <a:schemeClr val="bg1"/>
                </a:solidFill>
                <a:latin typeface="Instrument Sans" pitchFamily="2" charset="0"/>
              </a:rPr>
            </a:br>
            <a:r>
              <a:rPr lang="en-US" sz="4800" b="1" dirty="0">
                <a:solidFill>
                  <a:schemeClr val="bg1"/>
                </a:solidFill>
                <a:latin typeface="Instrument Sans" pitchFamily="2" charset="0"/>
              </a:rPr>
              <a:t>LEFT AND RIGHT OF</a:t>
            </a:r>
          </a:p>
        </p:txBody>
      </p:sp>
    </p:spTree>
    <p:extLst>
      <p:ext uri="{BB962C8B-B14F-4D97-AF65-F5344CB8AC3E}">
        <p14:creationId xmlns:p14="http://schemas.microsoft.com/office/powerpoint/2010/main" val="1386151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426720" y="2113850"/>
            <a:ext cx="6964680" cy="1656864"/>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The DOs and DON’Ts of Artificial Intelligence</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058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list of information&#10;&#10;Description automatically generated">
            <a:extLst>
              <a:ext uri="{FF2B5EF4-FFF2-40B4-BE49-F238E27FC236}">
                <a16:creationId xmlns:a16="http://schemas.microsoft.com/office/drawing/2014/main" id="{C5800E1B-7502-2969-D4CE-C4E41D4D7E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01" y="-382558"/>
            <a:ext cx="9128087" cy="7053522"/>
          </a:xfrm>
          <a:prstGeom prst="rect">
            <a:avLst/>
          </a:prstGeom>
        </p:spPr>
      </p:pic>
    </p:spTree>
    <p:extLst>
      <p:ext uri="{BB962C8B-B14F-4D97-AF65-F5344CB8AC3E}">
        <p14:creationId xmlns:p14="http://schemas.microsoft.com/office/powerpoint/2010/main" val="1942631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426720" y="2113850"/>
            <a:ext cx="7472942"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Q&amp;A with Lliam Holmes</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26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7984503" y="3138062"/>
            <a:ext cx="2581776" cy="1739923"/>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73370" y="-238189"/>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655324" y="699830"/>
            <a:ext cx="11392132"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Lliam Road Show - October 2023</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23C9814-26E9-8714-D400-C745C67FC416}"/>
              </a:ext>
            </a:extLst>
          </p:cNvPr>
          <p:cNvSpPr/>
          <p:nvPr/>
        </p:nvSpPr>
        <p:spPr>
          <a:xfrm>
            <a:off x="474092" y="4837673"/>
            <a:ext cx="7847654" cy="1108036"/>
          </a:xfrm>
          <a:prstGeom prst="roundRect">
            <a:avLst>
              <a:gd name="adj" fmla="val 8690"/>
            </a:avLst>
          </a:prstGeom>
          <a:solidFill>
            <a:srgbClr val="ECF5F1">
              <a:alpha val="85000"/>
            </a:srgbClr>
          </a:solidFill>
          <a:ln w="10394" cap="flat">
            <a:noFill/>
            <a:prstDash val="solid"/>
            <a:miter/>
          </a:ln>
        </p:spPr>
        <p:txBody>
          <a:bodyPr rtlCol="0" anchor="ctr"/>
          <a:lstStyle/>
          <a:p>
            <a:r>
              <a:rPr lang="en-US" dirty="0">
                <a:solidFill>
                  <a:srgbClr val="006338"/>
                </a:solidFill>
              </a:rPr>
              <a:t>Wednesday, October 25, 2023 – </a:t>
            </a:r>
            <a:r>
              <a:rPr lang="en-US" dirty="0" err="1">
                <a:solidFill>
                  <a:srgbClr val="006338"/>
                </a:solidFill>
              </a:rPr>
              <a:t>Stillfire</a:t>
            </a:r>
            <a:r>
              <a:rPr lang="en-US" dirty="0">
                <a:solidFill>
                  <a:srgbClr val="006338"/>
                </a:solidFill>
              </a:rPr>
              <a:t> Brewing Patio – Suwanee, GA</a:t>
            </a:r>
            <a:br>
              <a:rPr lang="en-US" dirty="0">
                <a:solidFill>
                  <a:srgbClr val="006338"/>
                </a:solidFill>
              </a:rPr>
            </a:br>
            <a:r>
              <a:rPr lang="en-US" dirty="0">
                <a:solidFill>
                  <a:srgbClr val="006338"/>
                </a:solidFill>
              </a:rPr>
              <a:t>6 pm to 8 pm – RSVP at mis-solutions.com/roadshow</a:t>
            </a:r>
          </a:p>
          <a:p>
            <a:r>
              <a:rPr lang="en-US" dirty="0">
                <a:solidFill>
                  <a:srgbClr val="006338"/>
                </a:solidFill>
              </a:rPr>
              <a:t>Pose your AI and technology questions to Lliam in a casual setting</a:t>
            </a:r>
          </a:p>
        </p:txBody>
      </p:sp>
      <p:pic>
        <p:nvPicPr>
          <p:cNvPr id="2050" name="Picture 2">
            <a:extLst>
              <a:ext uri="{FF2B5EF4-FFF2-40B4-BE49-F238E27FC236}">
                <a16:creationId xmlns:a16="http://schemas.microsoft.com/office/drawing/2014/main" id="{EA12327E-8E9B-F657-EFE9-66A844ABD0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5623" y="2918255"/>
            <a:ext cx="2179536" cy="21795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green car&#10;&#10;Description automatically generated">
            <a:extLst>
              <a:ext uri="{FF2B5EF4-FFF2-40B4-BE49-F238E27FC236}">
                <a16:creationId xmlns:a16="http://schemas.microsoft.com/office/drawing/2014/main" id="{ADF1FA78-B6B9-9D23-7870-E46E009AD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814" y="1319753"/>
            <a:ext cx="6325745" cy="3558232"/>
          </a:xfrm>
          <a:prstGeom prst="rect">
            <a:avLst/>
          </a:prstGeom>
        </p:spPr>
      </p:pic>
    </p:spTree>
    <p:extLst>
      <p:ext uri="{BB962C8B-B14F-4D97-AF65-F5344CB8AC3E}">
        <p14:creationId xmlns:p14="http://schemas.microsoft.com/office/powerpoint/2010/main" val="233996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C22F15-B86D-8E10-46A8-71658B041BC4}"/>
              </a:ext>
            </a:extLst>
          </p:cNvPr>
          <p:cNvSpPr txBox="1"/>
          <p:nvPr/>
        </p:nvSpPr>
        <p:spPr>
          <a:xfrm>
            <a:off x="4823791" y="1524042"/>
            <a:ext cx="6019800" cy="678006"/>
          </a:xfrm>
          <a:prstGeom prst="rect">
            <a:avLst/>
          </a:prstGeom>
          <a:noFill/>
        </p:spPr>
        <p:txBody>
          <a:bodyPr wrap="square" rtlCol="0">
            <a:spAutoFit/>
          </a:bodyPr>
          <a:lstStyle/>
          <a:p>
            <a:pPr>
              <a:lnSpc>
                <a:spcPts val="4400"/>
              </a:lnSpc>
            </a:pPr>
            <a:r>
              <a:rPr lang="en-US" sz="4800" b="1" dirty="0">
                <a:solidFill>
                  <a:schemeClr val="bg1"/>
                </a:solidFill>
                <a:latin typeface="Instrument Sans" pitchFamily="2" charset="0"/>
              </a:rPr>
              <a:t>REFERRAL ALL STARS</a:t>
            </a:r>
          </a:p>
        </p:txBody>
      </p:sp>
      <p:pic>
        <p:nvPicPr>
          <p:cNvPr id="13" name="Graphic 12">
            <a:extLst>
              <a:ext uri="{FF2B5EF4-FFF2-40B4-BE49-F238E27FC236}">
                <a16:creationId xmlns:a16="http://schemas.microsoft.com/office/drawing/2014/main" id="{D42D4E6D-AF73-936C-24E9-EB918BAD9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340" t="17093" b="6968"/>
          <a:stretch/>
        </p:blipFill>
        <p:spPr>
          <a:xfrm>
            <a:off x="0" y="0"/>
            <a:ext cx="4823791" cy="6858000"/>
          </a:xfrm>
          <a:prstGeom prst="rect">
            <a:avLst/>
          </a:prstGeom>
        </p:spPr>
      </p:pic>
      <p:sp>
        <p:nvSpPr>
          <p:cNvPr id="14" name="Oval 13">
            <a:extLst>
              <a:ext uri="{FF2B5EF4-FFF2-40B4-BE49-F238E27FC236}">
                <a16:creationId xmlns:a16="http://schemas.microsoft.com/office/drawing/2014/main" id="{25721286-FFAF-6EC2-7C54-4E211403AE66}"/>
              </a:ext>
            </a:extLst>
          </p:cNvPr>
          <p:cNvSpPr/>
          <p:nvPr/>
        </p:nvSpPr>
        <p:spPr>
          <a:xfrm>
            <a:off x="414993" y="1072201"/>
            <a:ext cx="4713598" cy="4713598"/>
          </a:xfrm>
          <a:prstGeom prst="ellipse">
            <a:avLst/>
          </a:prstGeom>
          <a:solidFill>
            <a:srgbClr val="83B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E0BC55C-3107-2187-A546-35B06D4AB507}"/>
              </a:ext>
            </a:extLst>
          </p:cNvPr>
          <p:cNvSpPr/>
          <p:nvPr/>
        </p:nvSpPr>
        <p:spPr>
          <a:xfrm>
            <a:off x="643593" y="1300801"/>
            <a:ext cx="4256398" cy="4256398"/>
          </a:xfrm>
          <a:prstGeom prst="ellipse">
            <a:avLst/>
          </a:prstGeom>
          <a:blipFill>
            <a:blip r:embed="rId5">
              <a:extLst>
                <a:ext uri="{BEBA8EAE-BF5A-486C-A8C5-ECC9F3942E4B}">
                  <a14:imgProps xmlns:a14="http://schemas.microsoft.com/office/drawing/2010/main">
                    <a14:imgLayer r:embed="rId6">
                      <a14:imgEffect>
                        <a14:saturation sat="0"/>
                      </a14:imgEffect>
                    </a14:imgLayer>
                  </a14:imgProps>
                </a:ext>
              </a:extLst>
            </a:blip>
            <a:stretch>
              <a:fillRect l="-12482" r="-2894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F919375D-4FE3-C099-96CB-53971EE9F82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A85ECC7E-7E21-5E7A-F560-C94C6BF927FF}"/>
              </a:ext>
            </a:extLst>
          </p:cNvPr>
          <p:cNvPicPr>
            <a:picLocks noChangeAspect="1"/>
          </p:cNvPicPr>
          <p:nvPr/>
        </p:nvPicPr>
        <p:blipFill rotWithShape="1">
          <a:blip r:embed="rId9">
            <a:alphaModFix amt="34000"/>
            <a:extLst>
              <a:ext uri="{96DAC541-7B7A-43D3-8B79-37D633B846F1}">
                <asvg:svgBlip xmlns:asvg="http://schemas.microsoft.com/office/drawing/2016/SVG/main" r:embed="rId10"/>
              </a:ext>
            </a:extLst>
          </a:blip>
          <a:srcRect t="25486" b="18754"/>
          <a:stretch/>
        </p:blipFill>
        <p:spPr>
          <a:xfrm flipH="1">
            <a:off x="9117874" y="110886"/>
            <a:ext cx="3074126" cy="1491623"/>
          </a:xfrm>
          <a:prstGeom prst="rect">
            <a:avLst/>
          </a:prstGeom>
        </p:spPr>
      </p:pic>
      <p:sp>
        <p:nvSpPr>
          <p:cNvPr id="6" name="TextBox 5">
            <a:extLst>
              <a:ext uri="{FF2B5EF4-FFF2-40B4-BE49-F238E27FC236}">
                <a16:creationId xmlns:a16="http://schemas.microsoft.com/office/drawing/2014/main" id="{0C817473-F7BA-52F1-5421-A5CC2FE9D536}"/>
              </a:ext>
            </a:extLst>
          </p:cNvPr>
          <p:cNvSpPr txBox="1"/>
          <p:nvPr/>
        </p:nvSpPr>
        <p:spPr>
          <a:xfrm>
            <a:off x="5357191" y="4572052"/>
            <a:ext cx="6141562" cy="646331"/>
          </a:xfrm>
          <a:prstGeom prst="rect">
            <a:avLst/>
          </a:prstGeom>
          <a:noFill/>
        </p:spPr>
        <p:txBody>
          <a:bodyPr wrap="square">
            <a:spAutoFit/>
          </a:bodyPr>
          <a:lstStyle/>
          <a:p>
            <a:r>
              <a:rPr lang="en-US" sz="3600" b="1" dirty="0">
                <a:solidFill>
                  <a:schemeClr val="bg1"/>
                </a:solidFill>
                <a:latin typeface="Instrument Sans" pitchFamily="2" charset="0"/>
              </a:rPr>
              <a:t>MIS-SOLUTIONS.COM/REFER</a:t>
            </a:r>
            <a:endParaRPr lang="en-US" sz="3600" dirty="0"/>
          </a:p>
        </p:txBody>
      </p:sp>
    </p:spTree>
    <p:extLst>
      <p:ext uri="{BB962C8B-B14F-4D97-AF65-F5344CB8AC3E}">
        <p14:creationId xmlns:p14="http://schemas.microsoft.com/office/powerpoint/2010/main" val="3978507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568122" y="501866"/>
            <a:ext cx="7472942" cy="1656864"/>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PREMIER VENDORS &amp; SPONSORS</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logos with text&#10;&#10;Description automatically generated">
            <a:extLst>
              <a:ext uri="{FF2B5EF4-FFF2-40B4-BE49-F238E27FC236}">
                <a16:creationId xmlns:a16="http://schemas.microsoft.com/office/drawing/2014/main" id="{620CDE79-E383-C831-41AF-C78556F822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686084"/>
            <a:ext cx="12192000" cy="2402109"/>
          </a:xfrm>
          <a:prstGeom prst="rect">
            <a:avLst/>
          </a:prstGeom>
        </p:spPr>
      </p:pic>
    </p:spTree>
    <p:extLst>
      <p:ext uri="{BB962C8B-B14F-4D97-AF65-F5344CB8AC3E}">
        <p14:creationId xmlns:p14="http://schemas.microsoft.com/office/powerpoint/2010/main" val="1380785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568122" y="501866"/>
            <a:ext cx="7472942" cy="1656864"/>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No “LIP” Service:</a:t>
            </a:r>
          </a:p>
          <a:p>
            <a:pPr>
              <a:lnSpc>
                <a:spcPts val="6080"/>
              </a:lnSpc>
            </a:pPr>
            <a:r>
              <a:rPr lang="en-US" sz="5400" b="1" dirty="0">
                <a:solidFill>
                  <a:schemeClr val="bg1"/>
                </a:solidFill>
                <a:latin typeface="Instrument Sans" pitchFamily="2" charset="0"/>
              </a:rPr>
              <a:t>Three Final Takeaways</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88B00A-4013-A6FE-58FF-FF7C49D84E2F}"/>
              </a:ext>
            </a:extLst>
          </p:cNvPr>
          <p:cNvSpPr txBox="1"/>
          <p:nvPr/>
        </p:nvSpPr>
        <p:spPr>
          <a:xfrm>
            <a:off x="568122" y="2742134"/>
            <a:ext cx="7472942" cy="3161250"/>
          </a:xfrm>
          <a:prstGeom prst="rect">
            <a:avLst/>
          </a:prstGeom>
          <a:noFill/>
        </p:spPr>
        <p:txBody>
          <a:bodyPr wrap="square" rtlCol="0">
            <a:spAutoFit/>
          </a:bodyPr>
          <a:lstStyle/>
          <a:p>
            <a:pPr marL="742950" indent="-742950">
              <a:lnSpc>
                <a:spcPts val="6080"/>
              </a:lnSpc>
              <a:buAutoNum type="arabicParenR"/>
            </a:pPr>
            <a:r>
              <a:rPr lang="en-US" sz="4400" b="1" dirty="0">
                <a:solidFill>
                  <a:srgbClr val="DCFFEE"/>
                </a:solidFill>
                <a:latin typeface="Instrument Sans" pitchFamily="2" charset="0"/>
              </a:rPr>
              <a:t>L</a:t>
            </a:r>
            <a:r>
              <a:rPr lang="en-US" sz="4000" b="1" dirty="0">
                <a:solidFill>
                  <a:schemeClr val="bg1"/>
                </a:solidFill>
                <a:latin typeface="Instrument Sans" pitchFamily="2" charset="0"/>
              </a:rPr>
              <a:t>earn Your Craft</a:t>
            </a:r>
          </a:p>
          <a:p>
            <a:pPr marL="742950" indent="-742950">
              <a:lnSpc>
                <a:spcPts val="6080"/>
              </a:lnSpc>
              <a:buAutoNum type="arabicParenR"/>
            </a:pPr>
            <a:r>
              <a:rPr lang="en-US" sz="4400" b="1" dirty="0">
                <a:solidFill>
                  <a:srgbClr val="DCFFEE"/>
                </a:solidFill>
                <a:latin typeface="Instrument Sans" pitchFamily="2" charset="0"/>
              </a:rPr>
              <a:t>I</a:t>
            </a:r>
            <a:r>
              <a:rPr lang="en-US" sz="4000" b="1" dirty="0">
                <a:solidFill>
                  <a:schemeClr val="bg1"/>
                </a:solidFill>
                <a:latin typeface="Instrument Sans" pitchFamily="2" charset="0"/>
              </a:rPr>
              <a:t>ntegrate Your Craft</a:t>
            </a:r>
          </a:p>
          <a:p>
            <a:pPr marL="742950" indent="-742950">
              <a:lnSpc>
                <a:spcPts val="6080"/>
              </a:lnSpc>
              <a:buAutoNum type="arabicParenR"/>
            </a:pPr>
            <a:r>
              <a:rPr lang="en-US" sz="4400" b="1">
                <a:solidFill>
                  <a:srgbClr val="DCFFEE"/>
                </a:solidFill>
                <a:latin typeface="Instrument Sans" pitchFamily="2" charset="0"/>
              </a:rPr>
              <a:t>P</a:t>
            </a:r>
            <a:r>
              <a:rPr lang="en-US" sz="4000" b="1">
                <a:solidFill>
                  <a:schemeClr val="bg1"/>
                </a:solidFill>
                <a:latin typeface="Instrument Sans" pitchFamily="2" charset="0"/>
              </a:rPr>
              <a:t>rotect Your </a:t>
            </a:r>
            <a:r>
              <a:rPr lang="en-US" sz="4000" b="1" dirty="0">
                <a:solidFill>
                  <a:schemeClr val="bg1"/>
                </a:solidFill>
                <a:latin typeface="Instrument Sans" pitchFamily="2" charset="0"/>
              </a:rPr>
              <a:t>Property</a:t>
            </a:r>
          </a:p>
          <a:p>
            <a:pPr marL="742950" indent="-742950">
              <a:lnSpc>
                <a:spcPts val="6080"/>
              </a:lnSpc>
              <a:buAutoNum type="arabicParenR"/>
            </a:pPr>
            <a:endParaRPr lang="en-US" sz="4000" b="1" dirty="0">
              <a:solidFill>
                <a:schemeClr val="bg1"/>
              </a:solidFill>
              <a:latin typeface="Instrument Sans" pitchFamily="2" charset="0"/>
            </a:endParaRPr>
          </a:p>
        </p:txBody>
      </p:sp>
      <p:pic>
        <p:nvPicPr>
          <p:cNvPr id="4" name="Picture 3" descr="A qr code with a logo&#10;&#10;Description automatically generated">
            <a:extLst>
              <a:ext uri="{FF2B5EF4-FFF2-40B4-BE49-F238E27FC236}">
                <a16:creationId xmlns:a16="http://schemas.microsoft.com/office/drawing/2014/main" id="{96D231FE-B4D6-6B72-7256-D037D4457E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9407" y="2833558"/>
            <a:ext cx="3410888" cy="3410888"/>
          </a:xfrm>
          <a:prstGeom prst="rect">
            <a:avLst/>
          </a:prstGeom>
        </p:spPr>
      </p:pic>
    </p:spTree>
    <p:extLst>
      <p:ext uri="{BB962C8B-B14F-4D97-AF65-F5344CB8AC3E}">
        <p14:creationId xmlns:p14="http://schemas.microsoft.com/office/powerpoint/2010/main" val="2299380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974423-DE45-C4A5-32C9-BD2F831117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C18EA8A3-5D95-25AF-33B7-E74772889FE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1546" r="39646" b="6388"/>
          <a:stretch/>
        </p:blipFill>
        <p:spPr>
          <a:xfrm>
            <a:off x="7027652" y="-1"/>
            <a:ext cx="5164348" cy="6858001"/>
          </a:xfrm>
          <a:prstGeom prst="rect">
            <a:avLst/>
          </a:prstGeom>
        </p:spPr>
      </p:pic>
      <p:sp>
        <p:nvSpPr>
          <p:cNvPr id="17" name="TextBox 16">
            <a:extLst>
              <a:ext uri="{FF2B5EF4-FFF2-40B4-BE49-F238E27FC236}">
                <a16:creationId xmlns:a16="http://schemas.microsoft.com/office/drawing/2014/main" id="{CED6947A-AE80-6B6F-C143-D940500766B8}"/>
              </a:ext>
            </a:extLst>
          </p:cNvPr>
          <p:cNvSpPr txBox="1"/>
          <p:nvPr/>
        </p:nvSpPr>
        <p:spPr>
          <a:xfrm>
            <a:off x="426720" y="2632993"/>
            <a:ext cx="6019800" cy="1323439"/>
          </a:xfrm>
          <a:prstGeom prst="rect">
            <a:avLst/>
          </a:prstGeom>
          <a:noFill/>
        </p:spPr>
        <p:txBody>
          <a:bodyPr wrap="square" rtlCol="0">
            <a:spAutoFit/>
          </a:bodyPr>
          <a:lstStyle/>
          <a:p>
            <a:r>
              <a:rPr lang="en-US" sz="8000" b="1" dirty="0">
                <a:solidFill>
                  <a:schemeClr val="bg1"/>
                </a:solidFill>
                <a:latin typeface="Instrument Sans" pitchFamily="2" charset="0"/>
              </a:rPr>
              <a:t>Thank You!</a:t>
            </a:r>
          </a:p>
        </p:txBody>
      </p:sp>
      <p:sp>
        <p:nvSpPr>
          <p:cNvPr id="6" name="Forma libre 5">
            <a:extLst>
              <a:ext uri="{FF2B5EF4-FFF2-40B4-BE49-F238E27FC236}">
                <a16:creationId xmlns:a16="http://schemas.microsoft.com/office/drawing/2014/main" id="{3218AE31-192E-CEB2-8E97-A6416D3B52EA}"/>
              </a:ext>
            </a:extLst>
          </p:cNvPr>
          <p:cNvSpPr/>
          <p:nvPr/>
        </p:nvSpPr>
        <p:spPr>
          <a:xfrm>
            <a:off x="0" y="-1"/>
            <a:ext cx="655324" cy="824400"/>
          </a:xfrm>
          <a:custGeom>
            <a:avLst/>
            <a:gdLst>
              <a:gd name="connsiteX0" fmla="*/ 0 w 655324"/>
              <a:gd name="connsiteY0" fmla="*/ 0 h 824400"/>
              <a:gd name="connsiteX1" fmla="*/ 578785 w 655324"/>
              <a:gd name="connsiteY1" fmla="*/ 0 h 824400"/>
              <a:gd name="connsiteX2" fmla="*/ 612170 w 655324"/>
              <a:gd name="connsiteY2" fmla="*/ 61507 h 824400"/>
              <a:gd name="connsiteX3" fmla="*/ 655324 w 655324"/>
              <a:gd name="connsiteY3" fmla="*/ 275258 h 824400"/>
              <a:gd name="connsiteX4" fmla="*/ 106182 w 655324"/>
              <a:gd name="connsiteY4" fmla="*/ 824400 h 824400"/>
              <a:gd name="connsiteX5" fmla="*/ 0 w 655324"/>
              <a:gd name="connsiteY5" fmla="*/ 813696 h 824400"/>
              <a:gd name="connsiteX6" fmla="*/ 0 w 655324"/>
              <a:gd name="connsiteY6" fmla="*/ 0 h 8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4" h="824400">
                <a:moveTo>
                  <a:pt x="0" y="0"/>
                </a:moveTo>
                <a:lnTo>
                  <a:pt x="578785" y="0"/>
                </a:lnTo>
                <a:lnTo>
                  <a:pt x="612170" y="61507"/>
                </a:lnTo>
                <a:cubicBezTo>
                  <a:pt x="639958" y="127206"/>
                  <a:pt x="655324" y="199437"/>
                  <a:pt x="655324" y="275258"/>
                </a:cubicBezTo>
                <a:cubicBezTo>
                  <a:pt x="655324" y="578541"/>
                  <a:pt x="409465" y="824400"/>
                  <a:pt x="106182" y="824400"/>
                </a:cubicBezTo>
                <a:lnTo>
                  <a:pt x="0" y="813696"/>
                </a:lnTo>
                <a:lnTo>
                  <a:pt x="0" y="0"/>
                </a:lnTo>
                <a:close/>
              </a:path>
            </a:pathLst>
          </a:custGeom>
          <a:solidFill>
            <a:srgbClr val="83B39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qr code with a logo&#10;&#10;Description automatically generated">
            <a:extLst>
              <a:ext uri="{FF2B5EF4-FFF2-40B4-BE49-F238E27FC236}">
                <a16:creationId xmlns:a16="http://schemas.microsoft.com/office/drawing/2014/main" id="{15655DE4-1F6B-71BF-1B5C-DDC0066205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5857" y="1150874"/>
            <a:ext cx="4556249" cy="4556249"/>
          </a:xfrm>
          <a:prstGeom prst="rect">
            <a:avLst/>
          </a:prstGeom>
        </p:spPr>
      </p:pic>
    </p:spTree>
    <p:extLst>
      <p:ext uri="{BB962C8B-B14F-4D97-AF65-F5344CB8AC3E}">
        <p14:creationId xmlns:p14="http://schemas.microsoft.com/office/powerpoint/2010/main" val="206522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F79C16-3F35-3ABE-8D63-BC4E6AB08B71}"/>
              </a:ext>
            </a:extLst>
          </p:cNvPr>
          <p:cNvPicPr>
            <a:picLocks noChangeAspect="1"/>
          </p:cNvPicPr>
          <p:nvPr/>
        </p:nvPicPr>
        <p:blipFill>
          <a:blip r:embed="rId3"/>
          <a:stretch>
            <a:fillRect/>
          </a:stretch>
        </p:blipFill>
        <p:spPr>
          <a:xfrm>
            <a:off x="3590985" y="-16043"/>
            <a:ext cx="8620662" cy="6858001"/>
          </a:xfrm>
          <a:prstGeom prst="rect">
            <a:avLst/>
          </a:prstGeom>
        </p:spPr>
      </p:pic>
      <p:grpSp>
        <p:nvGrpSpPr>
          <p:cNvPr id="2" name="Grupo 1">
            <a:extLst>
              <a:ext uri="{FF2B5EF4-FFF2-40B4-BE49-F238E27FC236}">
                <a16:creationId xmlns:a16="http://schemas.microsoft.com/office/drawing/2014/main" id="{452E51FA-53EC-356D-D0CF-16F799A320EE}"/>
              </a:ext>
            </a:extLst>
          </p:cNvPr>
          <p:cNvGrpSpPr/>
          <p:nvPr/>
        </p:nvGrpSpPr>
        <p:grpSpPr>
          <a:xfrm>
            <a:off x="0" y="-16042"/>
            <a:ext cx="6249972" cy="6890084"/>
            <a:chOff x="-1" y="0"/>
            <a:chExt cx="6976562" cy="6890084"/>
          </a:xfrm>
          <a:solidFill>
            <a:srgbClr val="006338"/>
          </a:solidFill>
        </p:grpSpPr>
        <p:pic>
          <p:nvPicPr>
            <p:cNvPr id="4011" name="Graphic 4010">
              <a:extLst>
                <a:ext uri="{FF2B5EF4-FFF2-40B4-BE49-F238E27FC236}">
                  <a16:creationId xmlns:a16="http://schemas.microsoft.com/office/drawing/2014/main" id="{10E2B6A8-329A-1817-E5A4-D08DEE6E333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013" r="4753" b="6299"/>
            <a:stretch/>
          </p:blipFill>
          <p:spPr>
            <a:xfrm rot="5400000">
              <a:off x="1817019" y="1730542"/>
              <a:ext cx="6890084" cy="3429000"/>
            </a:xfrm>
            <a:prstGeom prst="rect">
              <a:avLst/>
            </a:prstGeom>
          </p:spPr>
        </p:pic>
        <p:sp>
          <p:nvSpPr>
            <p:cNvPr id="5" name="Rectangle 4">
              <a:extLst>
                <a:ext uri="{FF2B5EF4-FFF2-40B4-BE49-F238E27FC236}">
                  <a16:creationId xmlns:a16="http://schemas.microsoft.com/office/drawing/2014/main" id="{DCB70BB6-422B-91D9-8FF9-CFD6FA01D9D9}"/>
                </a:ext>
              </a:extLst>
            </p:cNvPr>
            <p:cNvSpPr/>
            <p:nvPr/>
          </p:nvSpPr>
          <p:spPr>
            <a:xfrm>
              <a:off x="-1" y="0"/>
              <a:ext cx="5272321" cy="689008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023" name="Picture 2">
            <a:extLst>
              <a:ext uri="{FF2B5EF4-FFF2-40B4-BE49-F238E27FC236}">
                <a16:creationId xmlns:a16="http://schemas.microsoft.com/office/drawing/2014/main" id="{10BBD6E2-8F79-85F7-7352-77632E532A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52CA000-B858-11AE-9E74-0BA8F8EEA77E}"/>
              </a:ext>
            </a:extLst>
          </p:cNvPr>
          <p:cNvPicPr>
            <a:picLocks noChangeAspect="1"/>
          </p:cNvPicPr>
          <p:nvPr/>
        </p:nvPicPr>
        <p:blipFill rotWithShape="1">
          <a:blip r:embed="rId8">
            <a:alphaModFix amt="34000"/>
            <a:extLst>
              <a:ext uri="{96DAC541-7B7A-43D3-8B79-37D633B846F1}">
                <asvg:svgBlip xmlns:asvg="http://schemas.microsoft.com/office/drawing/2016/SVG/main" r:embed="rId9"/>
              </a:ext>
            </a:extLst>
          </a:blip>
          <a:srcRect t="25486" b="18754"/>
          <a:stretch/>
        </p:blipFill>
        <p:spPr>
          <a:xfrm>
            <a:off x="0" y="169734"/>
            <a:ext cx="5612091" cy="1922630"/>
          </a:xfrm>
          <a:prstGeom prst="rect">
            <a:avLst/>
          </a:prstGeom>
        </p:spPr>
      </p:pic>
      <p:sp>
        <p:nvSpPr>
          <p:cNvPr id="4" name="TextBox 3">
            <a:extLst>
              <a:ext uri="{FF2B5EF4-FFF2-40B4-BE49-F238E27FC236}">
                <a16:creationId xmlns:a16="http://schemas.microsoft.com/office/drawing/2014/main" id="{82162DDA-2391-3D08-0EFA-FA47B1B63549}"/>
              </a:ext>
            </a:extLst>
          </p:cNvPr>
          <p:cNvSpPr txBox="1"/>
          <p:nvPr/>
        </p:nvSpPr>
        <p:spPr>
          <a:xfrm>
            <a:off x="524875" y="771720"/>
            <a:ext cx="4446073" cy="718658"/>
          </a:xfrm>
          <a:prstGeom prst="rect">
            <a:avLst/>
          </a:prstGeom>
          <a:noFill/>
        </p:spPr>
        <p:txBody>
          <a:bodyPr wrap="square" rtlCol="0">
            <a:spAutoFit/>
          </a:bodyPr>
          <a:lstStyle/>
          <a:p>
            <a:pPr>
              <a:lnSpc>
                <a:spcPts val="4400"/>
              </a:lnSpc>
            </a:pPr>
            <a:r>
              <a:rPr lang="en-US" sz="6000" b="1" dirty="0">
                <a:solidFill>
                  <a:schemeClr val="bg1"/>
                </a:solidFill>
                <a:latin typeface="Instrument Sans" pitchFamily="2" charset="0"/>
              </a:rPr>
              <a:t>Lliam Holmes </a:t>
            </a:r>
          </a:p>
        </p:txBody>
      </p:sp>
      <p:sp>
        <p:nvSpPr>
          <p:cNvPr id="7" name="TextBox 6">
            <a:extLst>
              <a:ext uri="{FF2B5EF4-FFF2-40B4-BE49-F238E27FC236}">
                <a16:creationId xmlns:a16="http://schemas.microsoft.com/office/drawing/2014/main" id="{63A4F035-3886-7901-13CC-E0FD9852FEF0}"/>
              </a:ext>
            </a:extLst>
          </p:cNvPr>
          <p:cNvSpPr txBox="1"/>
          <p:nvPr/>
        </p:nvSpPr>
        <p:spPr>
          <a:xfrm>
            <a:off x="906233" y="2644170"/>
            <a:ext cx="4956613" cy="156966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rgbClr val="DCFFEE"/>
                </a:solidFill>
                <a:latin typeface="Instrument Sans" pitchFamily="2" charset="0"/>
              </a:rPr>
              <a:t>Cybersecurity Expert</a:t>
            </a:r>
          </a:p>
          <a:p>
            <a:pPr marL="342900" indent="-342900">
              <a:buFont typeface="Arial" panose="020B0604020202020204" pitchFamily="34" charset="0"/>
              <a:buChar char="•"/>
            </a:pPr>
            <a:r>
              <a:rPr lang="en-US" sz="3200" dirty="0">
                <a:solidFill>
                  <a:srgbClr val="DCFFEE"/>
                </a:solidFill>
                <a:latin typeface="Instrument Sans" pitchFamily="2" charset="0"/>
              </a:rPr>
              <a:t>Premier Integrator</a:t>
            </a:r>
          </a:p>
          <a:p>
            <a:pPr marL="342900" indent="-342900">
              <a:buFont typeface="Arial" panose="020B0604020202020204" pitchFamily="34" charset="0"/>
              <a:buChar char="•"/>
            </a:pPr>
            <a:r>
              <a:rPr lang="en-US" sz="3200" dirty="0">
                <a:solidFill>
                  <a:srgbClr val="DCFFEE"/>
                </a:solidFill>
                <a:latin typeface="Instrument Sans" pitchFamily="2" charset="0"/>
              </a:rPr>
              <a:t>Technology Visionary</a:t>
            </a:r>
          </a:p>
        </p:txBody>
      </p:sp>
    </p:spTree>
    <p:extLst>
      <p:ext uri="{BB962C8B-B14F-4D97-AF65-F5344CB8AC3E}">
        <p14:creationId xmlns:p14="http://schemas.microsoft.com/office/powerpoint/2010/main" val="176794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346614" y="3292649"/>
            <a:ext cx="2112699" cy="2064422"/>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006338"/>
              </a:solidFill>
            </a:endParaRPr>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his arms up looking up at a logo&#10;&#10;Description automatically generated">
            <a:extLst>
              <a:ext uri="{FF2B5EF4-FFF2-40B4-BE49-F238E27FC236}">
                <a16:creationId xmlns:a16="http://schemas.microsoft.com/office/drawing/2014/main" id="{DC6881F4-8F81-749F-7F1F-7EB40EB92212}"/>
              </a:ext>
            </a:extLst>
          </p:cNvPr>
          <p:cNvPicPr>
            <a:picLocks noChangeAspect="1"/>
          </p:cNvPicPr>
          <p:nvPr/>
        </p:nvPicPr>
        <p:blipFill>
          <a:blip r:embed="rId10"/>
          <a:stretch>
            <a:fillRect/>
          </a:stretch>
        </p:blipFill>
        <p:spPr>
          <a:xfrm>
            <a:off x="348792" y="-3534"/>
            <a:ext cx="9184848" cy="686506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6">
            <a:alphaModFix amt="34000"/>
            <a:extLst>
              <a:ext uri="{96DAC541-7B7A-43D3-8B79-37D633B846F1}">
                <asvg:svgBlip xmlns:asvg="http://schemas.microsoft.com/office/drawing/2016/SVG/main" r:embed="rId7"/>
              </a:ext>
            </a:extLst>
          </a:blip>
          <a:srcRect t="3539" b="-5404"/>
          <a:stretch/>
        </p:blipFill>
        <p:spPr>
          <a:xfrm>
            <a:off x="-124691" y="-81538"/>
            <a:ext cx="7617743" cy="6752502"/>
          </a:xfrm>
          <a:prstGeom prst="rect">
            <a:avLst/>
          </a:prstGeom>
        </p:spPr>
      </p:pic>
      <p:sp>
        <p:nvSpPr>
          <p:cNvPr id="16" name="TextBox 15">
            <a:extLst>
              <a:ext uri="{FF2B5EF4-FFF2-40B4-BE49-F238E27FC236}">
                <a16:creationId xmlns:a16="http://schemas.microsoft.com/office/drawing/2014/main" id="{51967425-9EAE-7FD4-50F6-381C7806E228}"/>
              </a:ext>
            </a:extLst>
          </p:cNvPr>
          <p:cNvSpPr txBox="1"/>
          <p:nvPr/>
        </p:nvSpPr>
        <p:spPr>
          <a:xfrm>
            <a:off x="489350" y="485466"/>
            <a:ext cx="6964680" cy="874598"/>
          </a:xfrm>
          <a:prstGeom prst="rect">
            <a:avLst/>
          </a:prstGeom>
          <a:noFill/>
        </p:spPr>
        <p:txBody>
          <a:bodyPr wrap="square" rtlCol="0">
            <a:spAutoFit/>
          </a:bodyPr>
          <a:lstStyle/>
          <a:p>
            <a:pPr>
              <a:lnSpc>
                <a:spcPts val="6080"/>
              </a:lnSpc>
            </a:pPr>
            <a:r>
              <a:rPr lang="en-US" sz="5400" b="1" dirty="0">
                <a:solidFill>
                  <a:schemeClr val="bg1"/>
                </a:solidFill>
                <a:latin typeface="Instrument Sans" pitchFamily="2" charset="0"/>
              </a:rPr>
              <a:t>Definition of AI</a:t>
            </a:r>
          </a:p>
        </p:txBody>
      </p:sp>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7D9574-15A4-9D4A-4FE8-D75244F48753}"/>
              </a:ext>
            </a:extLst>
          </p:cNvPr>
          <p:cNvSpPr txBox="1"/>
          <p:nvPr/>
        </p:nvSpPr>
        <p:spPr>
          <a:xfrm>
            <a:off x="594985" y="1941534"/>
            <a:ext cx="309459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D8CFAF"/>
                </a:solidFill>
                <a:latin typeface="Instrument Sans"/>
                <a:ea typeface="+mn-lt"/>
                <a:cs typeface="+mn-lt"/>
              </a:rPr>
              <a:t>A branch of computer science dealing with the </a:t>
            </a:r>
            <a:r>
              <a:rPr lang="en-US" b="1" dirty="0">
                <a:solidFill>
                  <a:srgbClr val="D8CFAF"/>
                </a:solidFill>
                <a:latin typeface="Instrument Sans"/>
                <a:ea typeface="+mn-lt"/>
                <a:cs typeface="+mn-lt"/>
              </a:rPr>
              <a:t>simulation of intelligent behavior in computers. </a:t>
            </a:r>
          </a:p>
          <a:p>
            <a:endParaRPr lang="en-US" b="1" dirty="0">
              <a:solidFill>
                <a:srgbClr val="D8CFAF"/>
              </a:solidFill>
              <a:latin typeface="Instrument Sans"/>
              <a:ea typeface="+mn-lt"/>
              <a:cs typeface="+mn-lt"/>
            </a:endParaRPr>
          </a:p>
          <a:p>
            <a:r>
              <a:rPr lang="en-US" dirty="0">
                <a:solidFill>
                  <a:srgbClr val="D8CFAF"/>
                </a:solidFill>
                <a:latin typeface="Instrument Sans"/>
                <a:ea typeface="+mn-lt"/>
                <a:cs typeface="+mn-lt"/>
              </a:rPr>
              <a:t>AI is defined as the capability</a:t>
            </a:r>
            <a:br>
              <a:rPr lang="en-US" dirty="0">
                <a:latin typeface="Instrument Sans"/>
                <a:ea typeface="+mn-lt"/>
                <a:cs typeface="+mn-lt"/>
              </a:rPr>
            </a:br>
            <a:r>
              <a:rPr lang="en-US" dirty="0">
                <a:solidFill>
                  <a:srgbClr val="D8CFAF"/>
                </a:solidFill>
                <a:latin typeface="Instrument Sans"/>
                <a:ea typeface="+mn-lt"/>
                <a:cs typeface="+mn-lt"/>
              </a:rPr>
              <a:t> of a </a:t>
            </a:r>
            <a:r>
              <a:rPr lang="en-US" b="1" dirty="0">
                <a:solidFill>
                  <a:srgbClr val="D8CFAF"/>
                </a:solidFill>
                <a:latin typeface="Instrument Sans"/>
                <a:ea typeface="+mn-lt"/>
                <a:cs typeface="+mn-lt"/>
              </a:rPr>
              <a:t>machine to imitate intelligent human</a:t>
            </a:r>
            <a:r>
              <a:rPr lang="en-US" dirty="0">
                <a:solidFill>
                  <a:srgbClr val="D8CFAF"/>
                </a:solidFill>
                <a:latin typeface="Instrument Sans"/>
                <a:ea typeface="+mn-lt"/>
                <a:cs typeface="+mn-lt"/>
              </a:rPr>
              <a:t> behavior.</a:t>
            </a:r>
          </a:p>
        </p:txBody>
      </p:sp>
      <p:pic>
        <p:nvPicPr>
          <p:cNvPr id="3" name="Picture 2" descr="A network of circles and dots&#10;&#10;Description automatically generated">
            <a:extLst>
              <a:ext uri="{FF2B5EF4-FFF2-40B4-BE49-F238E27FC236}">
                <a16:creationId xmlns:a16="http://schemas.microsoft.com/office/drawing/2014/main" id="{64DD8A6D-4132-B4BF-92FB-AFC09731C8D6}"/>
              </a:ext>
            </a:extLst>
          </p:cNvPr>
          <p:cNvPicPr>
            <a:picLocks noChangeAspect="1"/>
          </p:cNvPicPr>
          <p:nvPr/>
        </p:nvPicPr>
        <p:blipFill>
          <a:blip r:embed="rId10"/>
          <a:stretch>
            <a:fillRect/>
          </a:stretch>
        </p:blipFill>
        <p:spPr>
          <a:xfrm>
            <a:off x="4017390" y="1004740"/>
            <a:ext cx="4801384" cy="4785673"/>
          </a:xfrm>
          <a:prstGeom prst="rect">
            <a:avLst/>
          </a:prstGeom>
        </p:spPr>
      </p:pic>
    </p:spTree>
    <p:extLst>
      <p:ext uri="{BB962C8B-B14F-4D97-AF65-F5344CB8AC3E}">
        <p14:creationId xmlns:p14="http://schemas.microsoft.com/office/powerpoint/2010/main" val="1362781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3">
            <a:alphaModFix amt="34000"/>
            <a:extLst>
              <a:ext uri="{96DAC541-7B7A-43D3-8B79-37D633B846F1}">
                <asvg:svgBlip xmlns:asvg="http://schemas.microsoft.com/office/drawing/2016/SVG/main" r:embed="rId4"/>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timeline of a timeline&#10;&#10;Description automatically generated">
            <a:extLst>
              <a:ext uri="{FF2B5EF4-FFF2-40B4-BE49-F238E27FC236}">
                <a16:creationId xmlns:a16="http://schemas.microsoft.com/office/drawing/2014/main" id="{5136E350-5A01-2A17-9AE4-2E86CCA86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410" y="-740626"/>
            <a:ext cx="11097180" cy="8070677"/>
          </a:xfrm>
          <a:prstGeom prst="rect">
            <a:avLst/>
          </a:prstGeom>
        </p:spPr>
      </p:pic>
      <p:sp>
        <p:nvSpPr>
          <p:cNvPr id="5" name="Rectangle 4">
            <a:extLst>
              <a:ext uri="{FF2B5EF4-FFF2-40B4-BE49-F238E27FC236}">
                <a16:creationId xmlns:a16="http://schemas.microsoft.com/office/drawing/2014/main" id="{0A36DF54-AB68-1CCD-D183-6A036E26BFB7}"/>
              </a:ext>
            </a:extLst>
          </p:cNvPr>
          <p:cNvSpPr/>
          <p:nvPr/>
        </p:nvSpPr>
        <p:spPr>
          <a:xfrm>
            <a:off x="4988689" y="-194928"/>
            <a:ext cx="1944547" cy="600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12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7B3FA4-E09E-6A93-C4D8-A2360A0532D9}"/>
              </a:ext>
            </a:extLst>
          </p:cNvPr>
          <p:cNvSpPr txBox="1"/>
          <p:nvPr/>
        </p:nvSpPr>
        <p:spPr>
          <a:xfrm>
            <a:off x="817283" y="303612"/>
            <a:ext cx="5557162" cy="769441"/>
          </a:xfrm>
          <a:prstGeom prst="rect">
            <a:avLst/>
          </a:prstGeom>
          <a:noFill/>
        </p:spPr>
        <p:txBody>
          <a:bodyPr wrap="none" rtlCol="0">
            <a:spAutoFit/>
          </a:bodyPr>
          <a:lstStyle/>
          <a:p>
            <a:r>
              <a:rPr lang="en-US" sz="4400" b="1" dirty="0">
                <a:solidFill>
                  <a:schemeClr val="bg1"/>
                </a:solidFill>
                <a:latin typeface="Instrument Sans"/>
              </a:rPr>
              <a:t>NOTABLE AI STATISTICS</a:t>
            </a:r>
          </a:p>
        </p:txBody>
      </p:sp>
      <p:sp>
        <p:nvSpPr>
          <p:cNvPr id="5" name="TextBox 4">
            <a:extLst>
              <a:ext uri="{FF2B5EF4-FFF2-40B4-BE49-F238E27FC236}">
                <a16:creationId xmlns:a16="http://schemas.microsoft.com/office/drawing/2014/main" id="{33F1BA84-84C3-5BCC-9E28-E4C17EB91EE4}"/>
              </a:ext>
            </a:extLst>
          </p:cNvPr>
          <p:cNvSpPr txBox="1"/>
          <p:nvPr/>
        </p:nvSpPr>
        <p:spPr>
          <a:xfrm>
            <a:off x="531945" y="1309771"/>
            <a:ext cx="8425015" cy="4401205"/>
          </a:xfrm>
          <a:prstGeom prst="rect">
            <a:avLst/>
          </a:prstGeom>
          <a:noFill/>
        </p:spPr>
        <p:txBody>
          <a:bodyPr wrap="square">
            <a:spAutoFit/>
          </a:bodyPr>
          <a:lstStyle/>
          <a:p>
            <a:pPr marL="800100" lvl="1" indent="-342900">
              <a:buFont typeface="Arial" panose="020B0604020202020204" pitchFamily="34" charset="0"/>
              <a:buChar char="•"/>
            </a:pPr>
            <a:r>
              <a:rPr lang="en-US" sz="2400" dirty="0">
                <a:solidFill>
                  <a:schemeClr val="bg1"/>
                </a:solidFill>
                <a:effectLst/>
                <a:latin typeface="Instrument Sans"/>
                <a:ea typeface="Times New Roman" panose="02020603050405020304" pitchFamily="18" charset="0"/>
              </a:rPr>
              <a:t>Global AI market is estimated to be $136 billion</a:t>
            </a:r>
            <a:endParaRPr lang="en-US" sz="2400" dirty="0">
              <a:solidFill>
                <a:schemeClr val="bg1"/>
              </a:solidFill>
              <a:effectLst/>
              <a:latin typeface="Instrument Sans"/>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2400" dirty="0">
                <a:solidFill>
                  <a:schemeClr val="bg1"/>
                </a:solidFill>
                <a:effectLst/>
                <a:latin typeface="Instrument Sans"/>
                <a:ea typeface="Times New Roman" panose="02020603050405020304" pitchFamily="18" charset="0"/>
              </a:rPr>
              <a:t>Global AI market will increase 13x over the next 7 years</a:t>
            </a:r>
            <a:endParaRPr lang="en-US" sz="2400" dirty="0">
              <a:solidFill>
                <a:schemeClr val="bg1"/>
              </a:solidFill>
              <a:effectLst/>
              <a:latin typeface="Instrument Sans"/>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2400" dirty="0">
                <a:solidFill>
                  <a:schemeClr val="bg1"/>
                </a:solidFill>
                <a:effectLst/>
                <a:latin typeface="Instrument Sans"/>
                <a:ea typeface="Times New Roman" panose="02020603050405020304" pitchFamily="18" charset="0"/>
              </a:rPr>
              <a:t>The US AI market is forecast to reach $299.64 billion by 2026</a:t>
            </a:r>
          </a:p>
          <a:p>
            <a:pPr marL="800100" lvl="1" indent="-342900">
              <a:buFont typeface="Arial" panose="020B0604020202020204" pitchFamily="34" charset="0"/>
              <a:buChar char="•"/>
            </a:pPr>
            <a:r>
              <a:rPr lang="en-US" sz="2400" b="0" i="0" dirty="0">
                <a:solidFill>
                  <a:schemeClr val="bg1"/>
                </a:solidFill>
                <a:effectLst/>
                <a:latin typeface="Instrument Sans"/>
              </a:rPr>
              <a:t>Netflix makes </a:t>
            </a:r>
            <a:r>
              <a:rPr lang="en-US" sz="2400" b="1" i="0" dirty="0">
                <a:solidFill>
                  <a:schemeClr val="bg1"/>
                </a:solidFill>
                <a:effectLst/>
                <a:latin typeface="Instrument Sans"/>
              </a:rPr>
              <a:t>$1 billion</a:t>
            </a:r>
            <a:r>
              <a:rPr lang="en-US" sz="2400" b="0" i="0" dirty="0">
                <a:solidFill>
                  <a:schemeClr val="bg1"/>
                </a:solidFill>
                <a:effectLst/>
                <a:latin typeface="Instrument Sans"/>
              </a:rPr>
              <a:t> annually from automated personalized recommendations.</a:t>
            </a:r>
            <a:endParaRPr lang="en-US" sz="2400" dirty="0">
              <a:solidFill>
                <a:schemeClr val="bg1"/>
              </a:solidFill>
              <a:effectLst/>
              <a:latin typeface="Instrument Sans"/>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2400" dirty="0">
                <a:solidFill>
                  <a:schemeClr val="bg1"/>
                </a:solidFill>
                <a:effectLst/>
                <a:latin typeface="Instrument Sans"/>
                <a:ea typeface="Times New Roman" panose="02020603050405020304" pitchFamily="18" charset="0"/>
              </a:rPr>
              <a:t>By 2025 as many as 97 million people will work in the AI space (US Population is currently 334 million)</a:t>
            </a:r>
            <a:endParaRPr lang="en-US" sz="2400" dirty="0">
              <a:solidFill>
                <a:schemeClr val="bg1"/>
              </a:solidFill>
              <a:effectLst/>
              <a:latin typeface="Instrument Sans"/>
              <a:ea typeface="Calibri" panose="020F0502020204030204" pitchFamily="34" charset="0"/>
            </a:endParaRPr>
          </a:p>
          <a:p>
            <a:pPr marL="800100" marR="0" lvl="1" indent="-342900">
              <a:spcBef>
                <a:spcPts val="0"/>
              </a:spcBef>
              <a:spcAft>
                <a:spcPts val="0"/>
              </a:spcAft>
              <a:buFont typeface="Arial" panose="020B0604020202020204" pitchFamily="34" charset="0"/>
              <a:buChar char="•"/>
            </a:pPr>
            <a:r>
              <a:rPr lang="en-US" sz="2400" dirty="0">
                <a:solidFill>
                  <a:schemeClr val="bg1"/>
                </a:solidFill>
                <a:effectLst/>
                <a:latin typeface="Instrument Sans"/>
                <a:ea typeface="Times New Roman" panose="02020603050405020304" pitchFamily="18" charset="0"/>
              </a:rPr>
              <a:t>83% of companies claim that AI is a top priority in their business.</a:t>
            </a:r>
          </a:p>
          <a:p>
            <a:pPr marR="0" lvl="1">
              <a:spcBef>
                <a:spcPts val="0"/>
              </a:spcBef>
              <a:spcAft>
                <a:spcPts val="0"/>
              </a:spcAft>
            </a:pPr>
            <a:endParaRPr lang="en-US" sz="2400" dirty="0">
              <a:solidFill>
                <a:schemeClr val="bg1"/>
              </a:solidFill>
              <a:latin typeface="Instrument Sans"/>
              <a:ea typeface="Times New Roman" panose="02020603050405020304" pitchFamily="18" charset="0"/>
            </a:endParaRPr>
          </a:p>
          <a:p>
            <a:pPr marR="0" lvl="1">
              <a:spcBef>
                <a:spcPts val="0"/>
              </a:spcBef>
              <a:spcAft>
                <a:spcPts val="0"/>
              </a:spcAft>
            </a:pPr>
            <a:r>
              <a:rPr lang="en-US" sz="1600" dirty="0">
                <a:solidFill>
                  <a:schemeClr val="bg1"/>
                </a:solidFill>
                <a:effectLst/>
                <a:latin typeface="Instrument Sans"/>
                <a:ea typeface="Times New Roman" panose="02020603050405020304" pitchFamily="18" charset="0"/>
              </a:rPr>
              <a:t>Source: </a:t>
            </a:r>
            <a:r>
              <a:rPr lang="en-US" sz="1600" u="sng" dirty="0">
                <a:solidFill>
                  <a:schemeClr val="bg1"/>
                </a:solidFill>
                <a:effectLst/>
                <a:latin typeface="Instrument Sans"/>
                <a:ea typeface="Times New Roman" panose="02020603050405020304" pitchFamily="18" charset="0"/>
                <a:hlinkClick r:id="rId9">
                  <a:extLst>
                    <a:ext uri="{A12FA001-AC4F-418D-AE19-62706E023703}">
                      <ahyp:hlinkClr xmlns:ahyp="http://schemas.microsoft.com/office/drawing/2018/hyperlinkcolor" val="tx"/>
                    </a:ext>
                  </a:extLst>
                </a:hlinkClick>
              </a:rPr>
              <a:t>https://explodingtopics.com/blog/ai-statistics</a:t>
            </a:r>
            <a:endParaRPr lang="en-US" sz="1600" dirty="0">
              <a:solidFill>
                <a:schemeClr val="bg1"/>
              </a:solidFill>
              <a:effectLst/>
              <a:latin typeface="Instrument Sans"/>
              <a:ea typeface="Calibri" panose="020F0502020204030204" pitchFamily="34" charset="0"/>
            </a:endParaRPr>
          </a:p>
        </p:txBody>
      </p:sp>
    </p:spTree>
    <p:extLst>
      <p:ext uri="{BB962C8B-B14F-4D97-AF65-F5344CB8AC3E}">
        <p14:creationId xmlns:p14="http://schemas.microsoft.com/office/powerpoint/2010/main" val="147798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3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3B431AE-187A-A998-B4AA-937419EAE20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658" t="16225" r="238" b="11406"/>
          <a:stretch/>
        </p:blipFill>
        <p:spPr>
          <a:xfrm rot="10800000">
            <a:off x="8956960" y="0"/>
            <a:ext cx="3235040" cy="6858001"/>
          </a:xfrm>
          <a:prstGeom prst="rect">
            <a:avLst/>
          </a:prstGeom>
        </p:spPr>
      </p:pic>
      <p:sp>
        <p:nvSpPr>
          <p:cNvPr id="13" name="Oval 12">
            <a:extLst>
              <a:ext uri="{FF2B5EF4-FFF2-40B4-BE49-F238E27FC236}">
                <a16:creationId xmlns:a16="http://schemas.microsoft.com/office/drawing/2014/main" id="{8CEDB105-0672-F8D4-3307-A6F157EED436}"/>
              </a:ext>
            </a:extLst>
          </p:cNvPr>
          <p:cNvSpPr/>
          <p:nvPr/>
        </p:nvSpPr>
        <p:spPr>
          <a:xfrm>
            <a:off x="9543007" y="3779701"/>
            <a:ext cx="1098284" cy="1098284"/>
          </a:xfrm>
          <a:prstGeom prst="ellipse">
            <a:avLst/>
          </a:prstGeom>
          <a:solidFill>
            <a:srgbClr val="DCF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3458014-43DB-D8B3-F4A2-F83799365C02}"/>
              </a:ext>
            </a:extLst>
          </p:cNvPr>
          <p:cNvPicPr>
            <a:picLocks noChangeAspect="1"/>
          </p:cNvPicPr>
          <p:nvPr/>
        </p:nvPicPr>
        <p:blipFill rotWithShape="1">
          <a:blip r:embed="rId5">
            <a:alphaModFix amt="34000"/>
            <a:extLst>
              <a:ext uri="{96DAC541-7B7A-43D3-8B79-37D633B846F1}">
                <asvg:svgBlip xmlns:asvg="http://schemas.microsoft.com/office/drawing/2016/SVG/main" r:embed="rId6"/>
              </a:ext>
            </a:extLst>
          </a:blip>
          <a:srcRect t="3539" b="-5404"/>
          <a:stretch/>
        </p:blipFill>
        <p:spPr>
          <a:xfrm>
            <a:off x="-124691" y="-81538"/>
            <a:ext cx="7617743" cy="6752502"/>
          </a:xfrm>
          <a:prstGeom prst="rect">
            <a:avLst/>
          </a:prstGeom>
        </p:spPr>
      </p:pic>
      <p:pic>
        <p:nvPicPr>
          <p:cNvPr id="2" name="Picture 2">
            <a:extLst>
              <a:ext uri="{FF2B5EF4-FFF2-40B4-BE49-F238E27FC236}">
                <a16:creationId xmlns:a16="http://schemas.microsoft.com/office/drawing/2014/main" id="{8F586F0F-5DCA-126B-6038-2307C5CB6D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24" y="6306871"/>
            <a:ext cx="1080966" cy="2758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22">
            <a:extLst>
              <a:ext uri="{FF2B5EF4-FFF2-40B4-BE49-F238E27FC236}">
                <a16:creationId xmlns:a16="http://schemas.microsoft.com/office/drawing/2014/main" id="{641EAC8C-DF83-911B-1D77-36D04F340004}"/>
              </a:ext>
            </a:extLst>
          </p:cNvPr>
          <p:cNvGrpSpPr/>
          <p:nvPr/>
        </p:nvGrpSpPr>
        <p:grpSpPr>
          <a:xfrm>
            <a:off x="659210" y="1412776"/>
            <a:ext cx="5777459" cy="1807658"/>
            <a:chOff x="659210" y="1412776"/>
            <a:chExt cx="5777459" cy="1807658"/>
          </a:xfrm>
        </p:grpSpPr>
        <p:grpSp>
          <p:nvGrpSpPr>
            <p:cNvPr id="5" name="Grupa 20">
              <a:extLst>
                <a:ext uri="{FF2B5EF4-FFF2-40B4-BE49-F238E27FC236}">
                  <a16:creationId xmlns:a16="http://schemas.microsoft.com/office/drawing/2014/main" id="{2A92AA0E-5E9B-0FB8-DEC7-EAD8061EF2D4}"/>
                </a:ext>
              </a:extLst>
            </p:cNvPr>
            <p:cNvGrpSpPr/>
            <p:nvPr/>
          </p:nvGrpSpPr>
          <p:grpSpPr>
            <a:xfrm>
              <a:off x="659210" y="1412776"/>
              <a:ext cx="5777459" cy="1807658"/>
              <a:chOff x="659210" y="1412776"/>
              <a:chExt cx="5777459" cy="1807658"/>
            </a:xfrm>
          </p:grpSpPr>
          <p:sp>
            <p:nvSpPr>
              <p:cNvPr id="7" name="Sześciokąt 42">
                <a:extLst>
                  <a:ext uri="{FF2B5EF4-FFF2-40B4-BE49-F238E27FC236}">
                    <a16:creationId xmlns:a16="http://schemas.microsoft.com/office/drawing/2014/main" id="{4EC1BC3E-C536-6D62-98CA-745607873194}"/>
                  </a:ext>
                </a:extLst>
              </p:cNvPr>
              <p:cNvSpPr>
                <a:spLocks noChangeAspect="1"/>
              </p:cNvSpPr>
              <p:nvPr/>
            </p:nvSpPr>
            <p:spPr>
              <a:xfrm flipH="1">
                <a:off x="659210" y="1477043"/>
                <a:ext cx="2022330" cy="1743391"/>
              </a:xfrm>
              <a:prstGeom prst="hexagon">
                <a:avLst/>
              </a:prstGeom>
              <a:solidFill>
                <a:schemeClr val="accent3">
                  <a:lumMod val="60000"/>
                  <a:lumOff val="40000"/>
                </a:schemeClr>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algn="ctr" defTabSz="711200">
                  <a:lnSpc>
                    <a:spcPct val="90000"/>
                  </a:lnSpc>
                  <a:spcBef>
                    <a:spcPct val="0"/>
                  </a:spcBef>
                  <a:spcAft>
                    <a:spcPct val="35000"/>
                  </a:spcAft>
                </a:pPr>
                <a:endParaRPr lang="en-US" sz="2000" dirty="0"/>
              </a:p>
            </p:txBody>
          </p:sp>
          <p:sp>
            <p:nvSpPr>
              <p:cNvPr id="8" name="Rectangle 7">
                <a:extLst>
                  <a:ext uri="{FF2B5EF4-FFF2-40B4-BE49-F238E27FC236}">
                    <a16:creationId xmlns:a16="http://schemas.microsoft.com/office/drawing/2014/main" id="{E87715E8-3266-D63E-A648-A7E3F7DA0FC2}"/>
                  </a:ext>
                </a:extLst>
              </p:cNvPr>
              <p:cNvSpPr/>
              <p:nvPr/>
            </p:nvSpPr>
            <p:spPr>
              <a:xfrm>
                <a:off x="2833310" y="1412776"/>
                <a:ext cx="3603359" cy="923330"/>
              </a:xfrm>
              <a:prstGeom prst="rect">
                <a:avLst/>
              </a:prstGeom>
            </p:spPr>
            <p:txBody>
              <a:bodyPr wrap="none">
                <a:spAutoFit/>
              </a:bodyPr>
              <a:lstStyle/>
              <a:p>
                <a:r>
                  <a:rPr lang="en-US" sz="5400" dirty="0">
                    <a:solidFill>
                      <a:schemeClr val="accent3"/>
                    </a:solidFill>
                  </a:rPr>
                  <a:t>AI Methods </a:t>
                </a:r>
              </a:p>
            </p:txBody>
          </p:sp>
        </p:grpSp>
        <p:sp>
          <p:nvSpPr>
            <p:cNvPr id="6" name="Freeform 5">
              <a:extLst>
                <a:ext uri="{FF2B5EF4-FFF2-40B4-BE49-F238E27FC236}">
                  <a16:creationId xmlns:a16="http://schemas.microsoft.com/office/drawing/2014/main" id="{C9E911FD-0D8D-04BE-F193-C00A234AD525}"/>
                </a:ext>
              </a:extLst>
            </p:cNvPr>
            <p:cNvSpPr>
              <a:spLocks noChangeAspect="1" noEditPoints="1"/>
            </p:cNvSpPr>
            <p:nvPr/>
          </p:nvSpPr>
          <p:spPr bwMode="auto">
            <a:xfrm>
              <a:off x="1099383" y="1969242"/>
              <a:ext cx="1141984" cy="758993"/>
            </a:xfrm>
            <a:custGeom>
              <a:avLst/>
              <a:gdLst>
                <a:gd name="T0" fmla="*/ 653 w 1109"/>
                <a:gd name="T1" fmla="*/ 290 h 738"/>
                <a:gd name="T2" fmla="*/ 662 w 1109"/>
                <a:gd name="T3" fmla="*/ 158 h 738"/>
                <a:gd name="T4" fmla="*/ 583 w 1109"/>
                <a:gd name="T5" fmla="*/ 79 h 738"/>
                <a:gd name="T6" fmla="*/ 458 w 1109"/>
                <a:gd name="T7" fmla="*/ 94 h 738"/>
                <a:gd name="T8" fmla="*/ 404 w 1109"/>
                <a:gd name="T9" fmla="*/ 0 h 738"/>
                <a:gd name="T10" fmla="*/ 313 w 1109"/>
                <a:gd name="T11" fmla="*/ 65 h 738"/>
                <a:gd name="T12" fmla="*/ 201 w 1109"/>
                <a:gd name="T13" fmla="*/ 111 h 738"/>
                <a:gd name="T14" fmla="*/ 85 w 1109"/>
                <a:gd name="T15" fmla="*/ 124 h 738"/>
                <a:gd name="T16" fmla="*/ 117 w 1109"/>
                <a:gd name="T17" fmla="*/ 234 h 738"/>
                <a:gd name="T18" fmla="*/ 23 w 1109"/>
                <a:gd name="T19" fmla="*/ 318 h 738"/>
                <a:gd name="T20" fmla="*/ 23 w 1109"/>
                <a:gd name="T21" fmla="*/ 430 h 738"/>
                <a:gd name="T22" fmla="*/ 115 w 1109"/>
                <a:gd name="T23" fmla="*/ 510 h 738"/>
                <a:gd name="T24" fmla="*/ 85 w 1109"/>
                <a:gd name="T25" fmla="*/ 616 h 738"/>
                <a:gd name="T26" fmla="*/ 195 w 1109"/>
                <a:gd name="T27" fmla="*/ 634 h 738"/>
                <a:gd name="T28" fmla="*/ 314 w 1109"/>
                <a:gd name="T29" fmla="*/ 683 h 738"/>
                <a:gd name="T30" fmla="*/ 404 w 1109"/>
                <a:gd name="T31" fmla="*/ 738 h 738"/>
                <a:gd name="T32" fmla="*/ 457 w 1109"/>
                <a:gd name="T33" fmla="*/ 654 h 738"/>
                <a:gd name="T34" fmla="*/ 583 w 1109"/>
                <a:gd name="T35" fmla="*/ 661 h 738"/>
                <a:gd name="T36" fmla="*/ 662 w 1109"/>
                <a:gd name="T37" fmla="*/ 582 h 738"/>
                <a:gd name="T38" fmla="*/ 653 w 1109"/>
                <a:gd name="T39" fmla="*/ 458 h 738"/>
                <a:gd name="T40" fmla="*/ 745 w 1109"/>
                <a:gd name="T41" fmla="*/ 405 h 738"/>
                <a:gd name="T42" fmla="*/ 372 w 1109"/>
                <a:gd name="T43" fmla="*/ 476 h 738"/>
                <a:gd name="T44" fmla="*/ 479 w 1109"/>
                <a:gd name="T45" fmla="*/ 369 h 738"/>
                <a:gd name="T46" fmla="*/ 1078 w 1109"/>
                <a:gd name="T47" fmla="*/ 188 h 738"/>
                <a:gd name="T48" fmla="*/ 1054 w 1109"/>
                <a:gd name="T49" fmla="*/ 130 h 738"/>
                <a:gd name="T50" fmla="*/ 1046 w 1109"/>
                <a:gd name="T51" fmla="*/ 74 h 738"/>
                <a:gd name="T52" fmla="*/ 992 w 1109"/>
                <a:gd name="T53" fmla="*/ 90 h 738"/>
                <a:gd name="T54" fmla="*/ 955 w 1109"/>
                <a:gd name="T55" fmla="*/ 45 h 738"/>
                <a:gd name="T56" fmla="*/ 900 w 1109"/>
                <a:gd name="T57" fmla="*/ 45 h 738"/>
                <a:gd name="T58" fmla="*/ 861 w 1109"/>
                <a:gd name="T59" fmla="*/ 91 h 738"/>
                <a:gd name="T60" fmla="*/ 807 w 1109"/>
                <a:gd name="T61" fmla="*/ 74 h 738"/>
                <a:gd name="T62" fmla="*/ 800 w 1109"/>
                <a:gd name="T63" fmla="*/ 130 h 738"/>
                <a:gd name="T64" fmla="*/ 776 w 1109"/>
                <a:gd name="T65" fmla="*/ 188 h 738"/>
                <a:gd name="T66" fmla="*/ 745 w 1109"/>
                <a:gd name="T67" fmla="*/ 233 h 738"/>
                <a:gd name="T68" fmla="*/ 790 w 1109"/>
                <a:gd name="T69" fmla="*/ 259 h 738"/>
                <a:gd name="T70" fmla="*/ 785 w 1109"/>
                <a:gd name="T71" fmla="*/ 319 h 738"/>
                <a:gd name="T72" fmla="*/ 824 w 1109"/>
                <a:gd name="T73" fmla="*/ 358 h 738"/>
                <a:gd name="T74" fmla="*/ 886 w 1109"/>
                <a:gd name="T75" fmla="*/ 355 h 738"/>
                <a:gd name="T76" fmla="*/ 912 w 1109"/>
                <a:gd name="T77" fmla="*/ 396 h 738"/>
                <a:gd name="T78" fmla="*/ 956 w 1109"/>
                <a:gd name="T79" fmla="*/ 369 h 738"/>
                <a:gd name="T80" fmla="*/ 1014 w 1109"/>
                <a:gd name="T81" fmla="*/ 345 h 738"/>
                <a:gd name="T82" fmla="*/ 1067 w 1109"/>
                <a:gd name="T83" fmla="*/ 336 h 738"/>
                <a:gd name="T84" fmla="*/ 1053 w 1109"/>
                <a:gd name="T85" fmla="*/ 285 h 738"/>
                <a:gd name="T86" fmla="*/ 1098 w 1109"/>
                <a:gd name="T87" fmla="*/ 245 h 738"/>
                <a:gd name="T88" fmla="*/ 1098 w 1109"/>
                <a:gd name="T89" fmla="*/ 190 h 738"/>
                <a:gd name="T90" fmla="*/ 927 w 1109"/>
                <a:gd name="T91" fmla="*/ 163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9" h="738">
                  <a:moveTo>
                    <a:pt x="722" y="318"/>
                  </a:moveTo>
                  <a:cubicBezTo>
                    <a:pt x="683" y="314"/>
                    <a:pt x="683" y="314"/>
                    <a:pt x="683" y="314"/>
                  </a:cubicBezTo>
                  <a:cubicBezTo>
                    <a:pt x="670" y="313"/>
                    <a:pt x="657" y="302"/>
                    <a:pt x="653" y="290"/>
                  </a:cubicBezTo>
                  <a:cubicBezTo>
                    <a:pt x="629" y="232"/>
                    <a:pt x="629" y="232"/>
                    <a:pt x="629" y="232"/>
                  </a:cubicBezTo>
                  <a:cubicBezTo>
                    <a:pt x="623" y="221"/>
                    <a:pt x="625" y="204"/>
                    <a:pt x="632" y="194"/>
                  </a:cubicBezTo>
                  <a:cubicBezTo>
                    <a:pt x="662" y="158"/>
                    <a:pt x="662" y="158"/>
                    <a:pt x="662" y="158"/>
                  </a:cubicBezTo>
                  <a:cubicBezTo>
                    <a:pt x="670" y="148"/>
                    <a:pt x="669" y="133"/>
                    <a:pt x="660" y="124"/>
                  </a:cubicBezTo>
                  <a:cubicBezTo>
                    <a:pt x="617" y="80"/>
                    <a:pt x="617" y="80"/>
                    <a:pt x="617" y="80"/>
                  </a:cubicBezTo>
                  <a:cubicBezTo>
                    <a:pt x="608" y="72"/>
                    <a:pt x="593" y="71"/>
                    <a:pt x="583" y="79"/>
                  </a:cubicBezTo>
                  <a:cubicBezTo>
                    <a:pt x="545" y="110"/>
                    <a:pt x="545" y="110"/>
                    <a:pt x="545" y="110"/>
                  </a:cubicBezTo>
                  <a:cubicBezTo>
                    <a:pt x="535" y="118"/>
                    <a:pt x="518" y="119"/>
                    <a:pt x="507" y="114"/>
                  </a:cubicBezTo>
                  <a:cubicBezTo>
                    <a:pt x="458" y="94"/>
                    <a:pt x="458" y="94"/>
                    <a:pt x="458" y="94"/>
                  </a:cubicBezTo>
                  <a:cubicBezTo>
                    <a:pt x="446" y="91"/>
                    <a:pt x="435" y="77"/>
                    <a:pt x="434" y="65"/>
                  </a:cubicBezTo>
                  <a:cubicBezTo>
                    <a:pt x="429" y="22"/>
                    <a:pt x="429" y="22"/>
                    <a:pt x="429" y="22"/>
                  </a:cubicBezTo>
                  <a:cubicBezTo>
                    <a:pt x="428" y="10"/>
                    <a:pt x="417" y="0"/>
                    <a:pt x="404" y="0"/>
                  </a:cubicBezTo>
                  <a:cubicBezTo>
                    <a:pt x="343" y="0"/>
                    <a:pt x="343" y="0"/>
                    <a:pt x="343" y="0"/>
                  </a:cubicBezTo>
                  <a:cubicBezTo>
                    <a:pt x="331" y="0"/>
                    <a:pt x="319" y="10"/>
                    <a:pt x="318" y="22"/>
                  </a:cubicBezTo>
                  <a:cubicBezTo>
                    <a:pt x="313" y="65"/>
                    <a:pt x="313" y="65"/>
                    <a:pt x="313" y="65"/>
                  </a:cubicBezTo>
                  <a:cubicBezTo>
                    <a:pt x="312" y="77"/>
                    <a:pt x="301" y="91"/>
                    <a:pt x="289" y="94"/>
                  </a:cubicBezTo>
                  <a:cubicBezTo>
                    <a:pt x="239" y="115"/>
                    <a:pt x="239" y="115"/>
                    <a:pt x="239" y="115"/>
                  </a:cubicBezTo>
                  <a:cubicBezTo>
                    <a:pt x="228" y="120"/>
                    <a:pt x="211" y="118"/>
                    <a:pt x="201" y="111"/>
                  </a:cubicBezTo>
                  <a:cubicBezTo>
                    <a:pt x="162" y="79"/>
                    <a:pt x="162" y="79"/>
                    <a:pt x="162" y="79"/>
                  </a:cubicBezTo>
                  <a:cubicBezTo>
                    <a:pt x="152" y="71"/>
                    <a:pt x="137" y="72"/>
                    <a:pt x="128" y="80"/>
                  </a:cubicBezTo>
                  <a:cubicBezTo>
                    <a:pt x="85" y="124"/>
                    <a:pt x="85" y="124"/>
                    <a:pt x="85" y="124"/>
                  </a:cubicBezTo>
                  <a:cubicBezTo>
                    <a:pt x="76" y="133"/>
                    <a:pt x="75" y="148"/>
                    <a:pt x="83" y="158"/>
                  </a:cubicBezTo>
                  <a:cubicBezTo>
                    <a:pt x="114" y="196"/>
                    <a:pt x="114" y="196"/>
                    <a:pt x="114" y="196"/>
                  </a:cubicBezTo>
                  <a:cubicBezTo>
                    <a:pt x="122" y="206"/>
                    <a:pt x="123" y="223"/>
                    <a:pt x="117" y="234"/>
                  </a:cubicBezTo>
                  <a:cubicBezTo>
                    <a:pt x="94" y="290"/>
                    <a:pt x="94" y="290"/>
                    <a:pt x="94" y="290"/>
                  </a:cubicBezTo>
                  <a:cubicBezTo>
                    <a:pt x="90" y="302"/>
                    <a:pt x="77" y="313"/>
                    <a:pt x="65" y="314"/>
                  </a:cubicBezTo>
                  <a:cubicBezTo>
                    <a:pt x="23" y="318"/>
                    <a:pt x="23" y="318"/>
                    <a:pt x="23" y="318"/>
                  </a:cubicBezTo>
                  <a:cubicBezTo>
                    <a:pt x="10" y="320"/>
                    <a:pt x="0" y="331"/>
                    <a:pt x="0" y="343"/>
                  </a:cubicBezTo>
                  <a:cubicBezTo>
                    <a:pt x="0" y="405"/>
                    <a:pt x="0" y="405"/>
                    <a:pt x="0" y="405"/>
                  </a:cubicBezTo>
                  <a:cubicBezTo>
                    <a:pt x="0" y="417"/>
                    <a:pt x="10" y="429"/>
                    <a:pt x="23" y="430"/>
                  </a:cubicBezTo>
                  <a:cubicBezTo>
                    <a:pt x="65" y="434"/>
                    <a:pt x="65" y="434"/>
                    <a:pt x="65" y="434"/>
                  </a:cubicBezTo>
                  <a:cubicBezTo>
                    <a:pt x="77" y="436"/>
                    <a:pt x="90" y="446"/>
                    <a:pt x="94" y="458"/>
                  </a:cubicBezTo>
                  <a:cubicBezTo>
                    <a:pt x="115" y="510"/>
                    <a:pt x="115" y="510"/>
                    <a:pt x="115" y="510"/>
                  </a:cubicBezTo>
                  <a:cubicBezTo>
                    <a:pt x="120" y="521"/>
                    <a:pt x="119" y="538"/>
                    <a:pt x="111" y="547"/>
                  </a:cubicBezTo>
                  <a:cubicBezTo>
                    <a:pt x="83" y="582"/>
                    <a:pt x="83" y="582"/>
                    <a:pt x="83" y="582"/>
                  </a:cubicBezTo>
                  <a:cubicBezTo>
                    <a:pt x="75" y="592"/>
                    <a:pt x="76" y="607"/>
                    <a:pt x="85" y="616"/>
                  </a:cubicBezTo>
                  <a:cubicBezTo>
                    <a:pt x="128" y="659"/>
                    <a:pt x="128" y="659"/>
                    <a:pt x="128" y="659"/>
                  </a:cubicBezTo>
                  <a:cubicBezTo>
                    <a:pt x="137" y="668"/>
                    <a:pt x="152" y="669"/>
                    <a:pt x="162" y="661"/>
                  </a:cubicBezTo>
                  <a:cubicBezTo>
                    <a:pt x="195" y="634"/>
                    <a:pt x="195" y="634"/>
                    <a:pt x="195" y="634"/>
                  </a:cubicBezTo>
                  <a:cubicBezTo>
                    <a:pt x="205" y="626"/>
                    <a:pt x="222" y="624"/>
                    <a:pt x="233" y="630"/>
                  </a:cubicBezTo>
                  <a:cubicBezTo>
                    <a:pt x="290" y="654"/>
                    <a:pt x="290" y="654"/>
                    <a:pt x="290" y="654"/>
                  </a:cubicBezTo>
                  <a:cubicBezTo>
                    <a:pt x="302" y="658"/>
                    <a:pt x="313" y="671"/>
                    <a:pt x="314" y="683"/>
                  </a:cubicBezTo>
                  <a:cubicBezTo>
                    <a:pt x="318" y="716"/>
                    <a:pt x="318" y="716"/>
                    <a:pt x="318" y="716"/>
                  </a:cubicBezTo>
                  <a:cubicBezTo>
                    <a:pt x="319" y="728"/>
                    <a:pt x="330" y="738"/>
                    <a:pt x="343" y="738"/>
                  </a:cubicBezTo>
                  <a:cubicBezTo>
                    <a:pt x="404" y="738"/>
                    <a:pt x="404" y="738"/>
                    <a:pt x="404" y="738"/>
                  </a:cubicBezTo>
                  <a:cubicBezTo>
                    <a:pt x="417" y="738"/>
                    <a:pt x="428" y="728"/>
                    <a:pt x="429" y="716"/>
                  </a:cubicBezTo>
                  <a:cubicBezTo>
                    <a:pt x="433" y="683"/>
                    <a:pt x="433" y="683"/>
                    <a:pt x="433" y="683"/>
                  </a:cubicBezTo>
                  <a:cubicBezTo>
                    <a:pt x="434" y="671"/>
                    <a:pt x="445" y="658"/>
                    <a:pt x="457" y="654"/>
                  </a:cubicBezTo>
                  <a:cubicBezTo>
                    <a:pt x="513" y="631"/>
                    <a:pt x="513" y="631"/>
                    <a:pt x="513" y="631"/>
                  </a:cubicBezTo>
                  <a:cubicBezTo>
                    <a:pt x="524" y="625"/>
                    <a:pt x="541" y="627"/>
                    <a:pt x="550" y="635"/>
                  </a:cubicBezTo>
                  <a:cubicBezTo>
                    <a:pt x="583" y="661"/>
                    <a:pt x="583" y="661"/>
                    <a:pt x="583" y="661"/>
                  </a:cubicBezTo>
                  <a:cubicBezTo>
                    <a:pt x="593" y="669"/>
                    <a:pt x="608" y="668"/>
                    <a:pt x="617" y="659"/>
                  </a:cubicBezTo>
                  <a:cubicBezTo>
                    <a:pt x="660" y="616"/>
                    <a:pt x="660" y="616"/>
                    <a:pt x="660" y="616"/>
                  </a:cubicBezTo>
                  <a:cubicBezTo>
                    <a:pt x="669" y="607"/>
                    <a:pt x="670" y="592"/>
                    <a:pt x="662" y="582"/>
                  </a:cubicBezTo>
                  <a:cubicBezTo>
                    <a:pt x="635" y="549"/>
                    <a:pt x="635" y="549"/>
                    <a:pt x="635" y="549"/>
                  </a:cubicBezTo>
                  <a:cubicBezTo>
                    <a:pt x="628" y="539"/>
                    <a:pt x="626" y="522"/>
                    <a:pt x="632" y="511"/>
                  </a:cubicBezTo>
                  <a:cubicBezTo>
                    <a:pt x="653" y="458"/>
                    <a:pt x="653" y="458"/>
                    <a:pt x="653" y="458"/>
                  </a:cubicBezTo>
                  <a:cubicBezTo>
                    <a:pt x="657" y="446"/>
                    <a:pt x="670" y="435"/>
                    <a:pt x="683" y="434"/>
                  </a:cubicBezTo>
                  <a:cubicBezTo>
                    <a:pt x="722" y="430"/>
                    <a:pt x="722" y="430"/>
                    <a:pt x="722" y="430"/>
                  </a:cubicBezTo>
                  <a:cubicBezTo>
                    <a:pt x="734" y="429"/>
                    <a:pt x="745" y="417"/>
                    <a:pt x="745" y="405"/>
                  </a:cubicBezTo>
                  <a:cubicBezTo>
                    <a:pt x="745" y="343"/>
                    <a:pt x="745" y="343"/>
                    <a:pt x="745" y="343"/>
                  </a:cubicBezTo>
                  <a:cubicBezTo>
                    <a:pt x="745" y="331"/>
                    <a:pt x="734" y="320"/>
                    <a:pt x="722" y="318"/>
                  </a:cubicBezTo>
                  <a:close/>
                  <a:moveTo>
                    <a:pt x="372" y="476"/>
                  </a:moveTo>
                  <a:cubicBezTo>
                    <a:pt x="313" y="476"/>
                    <a:pt x="266" y="428"/>
                    <a:pt x="266" y="369"/>
                  </a:cubicBezTo>
                  <a:cubicBezTo>
                    <a:pt x="266" y="310"/>
                    <a:pt x="313" y="262"/>
                    <a:pt x="372" y="262"/>
                  </a:cubicBezTo>
                  <a:cubicBezTo>
                    <a:pt x="431" y="262"/>
                    <a:pt x="479" y="310"/>
                    <a:pt x="479" y="369"/>
                  </a:cubicBezTo>
                  <a:cubicBezTo>
                    <a:pt x="479" y="428"/>
                    <a:pt x="431" y="476"/>
                    <a:pt x="372" y="476"/>
                  </a:cubicBezTo>
                  <a:close/>
                  <a:moveTo>
                    <a:pt x="1098" y="190"/>
                  </a:moveTo>
                  <a:cubicBezTo>
                    <a:pt x="1078" y="188"/>
                    <a:pt x="1078" y="188"/>
                    <a:pt x="1078" y="188"/>
                  </a:cubicBezTo>
                  <a:cubicBezTo>
                    <a:pt x="1072" y="188"/>
                    <a:pt x="1066" y="182"/>
                    <a:pt x="1064" y="177"/>
                  </a:cubicBezTo>
                  <a:cubicBezTo>
                    <a:pt x="1052" y="148"/>
                    <a:pt x="1052" y="148"/>
                    <a:pt x="1052" y="148"/>
                  </a:cubicBezTo>
                  <a:cubicBezTo>
                    <a:pt x="1049" y="143"/>
                    <a:pt x="1050" y="134"/>
                    <a:pt x="1054" y="130"/>
                  </a:cubicBezTo>
                  <a:cubicBezTo>
                    <a:pt x="1068" y="112"/>
                    <a:pt x="1068" y="112"/>
                    <a:pt x="1068" y="112"/>
                  </a:cubicBezTo>
                  <a:cubicBezTo>
                    <a:pt x="1072" y="107"/>
                    <a:pt x="1072" y="99"/>
                    <a:pt x="1067" y="95"/>
                  </a:cubicBezTo>
                  <a:cubicBezTo>
                    <a:pt x="1046" y="74"/>
                    <a:pt x="1046" y="74"/>
                    <a:pt x="1046" y="74"/>
                  </a:cubicBezTo>
                  <a:cubicBezTo>
                    <a:pt x="1042" y="70"/>
                    <a:pt x="1034" y="69"/>
                    <a:pt x="1030" y="73"/>
                  </a:cubicBezTo>
                  <a:cubicBezTo>
                    <a:pt x="1011" y="88"/>
                    <a:pt x="1011" y="88"/>
                    <a:pt x="1011" y="88"/>
                  </a:cubicBezTo>
                  <a:cubicBezTo>
                    <a:pt x="1006" y="92"/>
                    <a:pt x="998" y="93"/>
                    <a:pt x="992" y="90"/>
                  </a:cubicBezTo>
                  <a:cubicBezTo>
                    <a:pt x="969" y="81"/>
                    <a:pt x="969" y="81"/>
                    <a:pt x="969" y="81"/>
                  </a:cubicBezTo>
                  <a:cubicBezTo>
                    <a:pt x="963" y="79"/>
                    <a:pt x="957" y="72"/>
                    <a:pt x="957" y="66"/>
                  </a:cubicBezTo>
                  <a:cubicBezTo>
                    <a:pt x="955" y="45"/>
                    <a:pt x="955" y="45"/>
                    <a:pt x="955" y="45"/>
                  </a:cubicBezTo>
                  <a:cubicBezTo>
                    <a:pt x="954" y="39"/>
                    <a:pt x="948" y="34"/>
                    <a:pt x="942" y="34"/>
                  </a:cubicBezTo>
                  <a:cubicBezTo>
                    <a:pt x="912" y="34"/>
                    <a:pt x="912" y="34"/>
                    <a:pt x="912" y="34"/>
                  </a:cubicBezTo>
                  <a:cubicBezTo>
                    <a:pt x="906" y="34"/>
                    <a:pt x="901" y="39"/>
                    <a:pt x="900" y="45"/>
                  </a:cubicBezTo>
                  <a:cubicBezTo>
                    <a:pt x="898" y="66"/>
                    <a:pt x="898" y="66"/>
                    <a:pt x="898" y="66"/>
                  </a:cubicBezTo>
                  <a:cubicBezTo>
                    <a:pt x="897" y="72"/>
                    <a:pt x="892" y="79"/>
                    <a:pt x="886" y="81"/>
                  </a:cubicBezTo>
                  <a:cubicBezTo>
                    <a:pt x="861" y="91"/>
                    <a:pt x="861" y="91"/>
                    <a:pt x="861" y="91"/>
                  </a:cubicBezTo>
                  <a:cubicBezTo>
                    <a:pt x="856" y="93"/>
                    <a:pt x="848" y="93"/>
                    <a:pt x="843" y="89"/>
                  </a:cubicBezTo>
                  <a:cubicBezTo>
                    <a:pt x="824" y="73"/>
                    <a:pt x="824" y="73"/>
                    <a:pt x="824" y="73"/>
                  </a:cubicBezTo>
                  <a:cubicBezTo>
                    <a:pt x="819" y="69"/>
                    <a:pt x="811" y="70"/>
                    <a:pt x="807" y="74"/>
                  </a:cubicBezTo>
                  <a:cubicBezTo>
                    <a:pt x="786" y="95"/>
                    <a:pt x="786" y="95"/>
                    <a:pt x="786" y="95"/>
                  </a:cubicBezTo>
                  <a:cubicBezTo>
                    <a:pt x="782" y="99"/>
                    <a:pt x="781" y="107"/>
                    <a:pt x="785" y="112"/>
                  </a:cubicBezTo>
                  <a:cubicBezTo>
                    <a:pt x="800" y="130"/>
                    <a:pt x="800" y="130"/>
                    <a:pt x="800" y="130"/>
                  </a:cubicBezTo>
                  <a:cubicBezTo>
                    <a:pt x="804" y="135"/>
                    <a:pt x="805" y="144"/>
                    <a:pt x="802" y="149"/>
                  </a:cubicBezTo>
                  <a:cubicBezTo>
                    <a:pt x="790" y="176"/>
                    <a:pt x="790" y="176"/>
                    <a:pt x="790" y="176"/>
                  </a:cubicBezTo>
                  <a:cubicBezTo>
                    <a:pt x="789" y="182"/>
                    <a:pt x="782" y="187"/>
                    <a:pt x="776" y="188"/>
                  </a:cubicBezTo>
                  <a:cubicBezTo>
                    <a:pt x="756" y="190"/>
                    <a:pt x="756" y="190"/>
                    <a:pt x="756" y="190"/>
                  </a:cubicBezTo>
                  <a:cubicBezTo>
                    <a:pt x="750" y="191"/>
                    <a:pt x="745" y="196"/>
                    <a:pt x="745" y="203"/>
                  </a:cubicBezTo>
                  <a:cubicBezTo>
                    <a:pt x="745" y="233"/>
                    <a:pt x="745" y="233"/>
                    <a:pt x="745" y="233"/>
                  </a:cubicBezTo>
                  <a:cubicBezTo>
                    <a:pt x="745" y="239"/>
                    <a:pt x="750" y="244"/>
                    <a:pt x="756" y="245"/>
                  </a:cubicBezTo>
                  <a:cubicBezTo>
                    <a:pt x="776" y="247"/>
                    <a:pt x="776" y="247"/>
                    <a:pt x="776" y="247"/>
                  </a:cubicBezTo>
                  <a:cubicBezTo>
                    <a:pt x="782" y="248"/>
                    <a:pt x="789" y="253"/>
                    <a:pt x="790" y="259"/>
                  </a:cubicBezTo>
                  <a:cubicBezTo>
                    <a:pt x="801" y="284"/>
                    <a:pt x="801" y="284"/>
                    <a:pt x="801" y="284"/>
                  </a:cubicBezTo>
                  <a:cubicBezTo>
                    <a:pt x="803" y="289"/>
                    <a:pt x="802" y="298"/>
                    <a:pt x="799" y="302"/>
                  </a:cubicBezTo>
                  <a:cubicBezTo>
                    <a:pt x="785" y="319"/>
                    <a:pt x="785" y="319"/>
                    <a:pt x="785" y="319"/>
                  </a:cubicBezTo>
                  <a:cubicBezTo>
                    <a:pt x="781" y="324"/>
                    <a:pt x="782" y="332"/>
                    <a:pt x="786" y="336"/>
                  </a:cubicBezTo>
                  <a:cubicBezTo>
                    <a:pt x="807" y="357"/>
                    <a:pt x="807" y="357"/>
                    <a:pt x="807" y="357"/>
                  </a:cubicBezTo>
                  <a:cubicBezTo>
                    <a:pt x="811" y="361"/>
                    <a:pt x="819" y="362"/>
                    <a:pt x="824" y="358"/>
                  </a:cubicBezTo>
                  <a:cubicBezTo>
                    <a:pt x="840" y="345"/>
                    <a:pt x="840" y="345"/>
                    <a:pt x="840" y="345"/>
                  </a:cubicBezTo>
                  <a:cubicBezTo>
                    <a:pt x="845" y="341"/>
                    <a:pt x="853" y="340"/>
                    <a:pt x="858" y="343"/>
                  </a:cubicBezTo>
                  <a:cubicBezTo>
                    <a:pt x="886" y="355"/>
                    <a:pt x="886" y="355"/>
                    <a:pt x="886" y="355"/>
                  </a:cubicBezTo>
                  <a:cubicBezTo>
                    <a:pt x="892" y="356"/>
                    <a:pt x="898" y="363"/>
                    <a:pt x="898" y="369"/>
                  </a:cubicBezTo>
                  <a:cubicBezTo>
                    <a:pt x="900" y="385"/>
                    <a:pt x="900" y="385"/>
                    <a:pt x="900" y="385"/>
                  </a:cubicBezTo>
                  <a:cubicBezTo>
                    <a:pt x="901" y="391"/>
                    <a:pt x="906" y="396"/>
                    <a:pt x="912" y="396"/>
                  </a:cubicBezTo>
                  <a:cubicBezTo>
                    <a:pt x="942" y="396"/>
                    <a:pt x="942" y="396"/>
                    <a:pt x="942" y="396"/>
                  </a:cubicBezTo>
                  <a:cubicBezTo>
                    <a:pt x="948" y="396"/>
                    <a:pt x="954" y="391"/>
                    <a:pt x="955" y="385"/>
                  </a:cubicBezTo>
                  <a:cubicBezTo>
                    <a:pt x="956" y="369"/>
                    <a:pt x="956" y="369"/>
                    <a:pt x="956" y="369"/>
                  </a:cubicBezTo>
                  <a:cubicBezTo>
                    <a:pt x="957" y="363"/>
                    <a:pt x="962" y="356"/>
                    <a:pt x="968" y="355"/>
                  </a:cubicBezTo>
                  <a:cubicBezTo>
                    <a:pt x="995" y="343"/>
                    <a:pt x="995" y="343"/>
                    <a:pt x="995" y="343"/>
                  </a:cubicBezTo>
                  <a:cubicBezTo>
                    <a:pt x="1001" y="340"/>
                    <a:pt x="1009" y="341"/>
                    <a:pt x="1014" y="345"/>
                  </a:cubicBezTo>
                  <a:cubicBezTo>
                    <a:pt x="1030" y="358"/>
                    <a:pt x="1030" y="358"/>
                    <a:pt x="1030" y="358"/>
                  </a:cubicBezTo>
                  <a:cubicBezTo>
                    <a:pt x="1034" y="362"/>
                    <a:pt x="1042" y="361"/>
                    <a:pt x="1046" y="357"/>
                  </a:cubicBezTo>
                  <a:cubicBezTo>
                    <a:pt x="1067" y="336"/>
                    <a:pt x="1067" y="336"/>
                    <a:pt x="1067" y="336"/>
                  </a:cubicBezTo>
                  <a:cubicBezTo>
                    <a:pt x="1072" y="332"/>
                    <a:pt x="1072" y="324"/>
                    <a:pt x="1068" y="319"/>
                  </a:cubicBezTo>
                  <a:cubicBezTo>
                    <a:pt x="1055" y="303"/>
                    <a:pt x="1055" y="303"/>
                    <a:pt x="1055" y="303"/>
                  </a:cubicBezTo>
                  <a:cubicBezTo>
                    <a:pt x="1051" y="298"/>
                    <a:pt x="1051" y="290"/>
                    <a:pt x="1053" y="285"/>
                  </a:cubicBezTo>
                  <a:cubicBezTo>
                    <a:pt x="1064" y="259"/>
                    <a:pt x="1064" y="259"/>
                    <a:pt x="1064" y="259"/>
                  </a:cubicBezTo>
                  <a:cubicBezTo>
                    <a:pt x="1066" y="253"/>
                    <a:pt x="1072" y="248"/>
                    <a:pt x="1078" y="247"/>
                  </a:cubicBezTo>
                  <a:cubicBezTo>
                    <a:pt x="1098" y="245"/>
                    <a:pt x="1098" y="245"/>
                    <a:pt x="1098" y="245"/>
                  </a:cubicBezTo>
                  <a:cubicBezTo>
                    <a:pt x="1104" y="244"/>
                    <a:pt x="1109" y="239"/>
                    <a:pt x="1109" y="233"/>
                  </a:cubicBezTo>
                  <a:cubicBezTo>
                    <a:pt x="1109" y="203"/>
                    <a:pt x="1109" y="203"/>
                    <a:pt x="1109" y="203"/>
                  </a:cubicBezTo>
                  <a:cubicBezTo>
                    <a:pt x="1109" y="196"/>
                    <a:pt x="1104" y="191"/>
                    <a:pt x="1098" y="190"/>
                  </a:cubicBezTo>
                  <a:close/>
                  <a:moveTo>
                    <a:pt x="927" y="267"/>
                  </a:moveTo>
                  <a:cubicBezTo>
                    <a:pt x="898" y="267"/>
                    <a:pt x="874" y="244"/>
                    <a:pt x="874" y="215"/>
                  </a:cubicBezTo>
                  <a:cubicBezTo>
                    <a:pt x="874" y="186"/>
                    <a:pt x="898" y="163"/>
                    <a:pt x="927" y="163"/>
                  </a:cubicBezTo>
                  <a:cubicBezTo>
                    <a:pt x="955" y="163"/>
                    <a:pt x="979" y="186"/>
                    <a:pt x="979" y="215"/>
                  </a:cubicBezTo>
                  <a:cubicBezTo>
                    <a:pt x="979" y="244"/>
                    <a:pt x="955" y="267"/>
                    <a:pt x="927" y="26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upa 15">
            <a:extLst>
              <a:ext uri="{FF2B5EF4-FFF2-40B4-BE49-F238E27FC236}">
                <a16:creationId xmlns:a16="http://schemas.microsoft.com/office/drawing/2014/main" id="{054F90D9-FAD4-7463-569E-7A1F7CF01C93}"/>
              </a:ext>
            </a:extLst>
          </p:cNvPr>
          <p:cNvGrpSpPr/>
          <p:nvPr/>
        </p:nvGrpSpPr>
        <p:grpSpPr>
          <a:xfrm>
            <a:off x="2401231" y="2734025"/>
            <a:ext cx="4237023" cy="1025680"/>
            <a:chOff x="2401231" y="2734025"/>
            <a:chExt cx="4237023" cy="1025680"/>
          </a:xfrm>
        </p:grpSpPr>
        <p:grpSp>
          <p:nvGrpSpPr>
            <p:cNvPr id="10" name="Grupa 4">
              <a:extLst>
                <a:ext uri="{FF2B5EF4-FFF2-40B4-BE49-F238E27FC236}">
                  <a16:creationId xmlns:a16="http://schemas.microsoft.com/office/drawing/2014/main" id="{11CC21FF-F4E9-5DAF-03D7-89FEE5040473}"/>
                </a:ext>
              </a:extLst>
            </p:cNvPr>
            <p:cNvGrpSpPr/>
            <p:nvPr/>
          </p:nvGrpSpPr>
          <p:grpSpPr>
            <a:xfrm>
              <a:off x="2401231" y="2734025"/>
              <a:ext cx="4237023" cy="1025680"/>
              <a:chOff x="911423" y="1157573"/>
              <a:chExt cx="4856619" cy="1175669"/>
            </a:xfrm>
          </p:grpSpPr>
          <p:sp>
            <p:nvSpPr>
              <p:cNvPr id="14" name="Pięciokąt 6">
                <a:extLst>
                  <a:ext uri="{FF2B5EF4-FFF2-40B4-BE49-F238E27FC236}">
                    <a16:creationId xmlns:a16="http://schemas.microsoft.com/office/drawing/2014/main" id="{E81751D3-3854-D025-02D1-23510BC4D1DE}"/>
                  </a:ext>
                </a:extLst>
              </p:cNvPr>
              <p:cNvSpPr/>
              <p:nvPr/>
            </p:nvSpPr>
            <p:spPr>
              <a:xfrm>
                <a:off x="1728674" y="1157573"/>
                <a:ext cx="4039368" cy="1175669"/>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6" name="pole tekstowe 7">
                <a:extLst>
                  <a:ext uri="{FF2B5EF4-FFF2-40B4-BE49-F238E27FC236}">
                    <a16:creationId xmlns:a16="http://schemas.microsoft.com/office/drawing/2014/main" id="{123AE46F-3B02-E065-386B-2A73A932BA69}"/>
                  </a:ext>
                </a:extLst>
              </p:cNvPr>
              <p:cNvSpPr txBox="1"/>
              <p:nvPr/>
            </p:nvSpPr>
            <p:spPr>
              <a:xfrm>
                <a:off x="2422274" y="1211471"/>
                <a:ext cx="2958368" cy="1067873"/>
              </a:xfrm>
              <a:prstGeom prst="rect">
                <a:avLst/>
              </a:prstGeom>
              <a:noFill/>
            </p:spPr>
            <p:txBody>
              <a:bodyPr wrap="square" lIns="108000" tIns="81000" rIns="108000" bIns="81000" rtlCol="0" anchor="ctr" anchorCtr="0">
                <a:noAutofit/>
              </a:bodyPr>
              <a:lstStyle/>
              <a:p>
                <a:r>
                  <a:rPr lang="en-US" sz="2400" dirty="0"/>
                  <a:t>Deep Learning</a:t>
                </a:r>
                <a:endParaRPr lang="en-US" sz="1600" dirty="0"/>
              </a:p>
            </p:txBody>
          </p:sp>
          <p:sp>
            <p:nvSpPr>
              <p:cNvPr id="17" name="Sześciokąt 8">
                <a:extLst>
                  <a:ext uri="{FF2B5EF4-FFF2-40B4-BE49-F238E27FC236}">
                    <a16:creationId xmlns:a16="http://schemas.microsoft.com/office/drawing/2014/main" id="{2CD7CEB8-68AB-8AD6-3566-17F7D9DF84E8}"/>
                  </a:ext>
                </a:extLst>
              </p:cNvPr>
              <p:cNvSpPr>
                <a:spLocks noChangeAspect="1"/>
              </p:cNvSpPr>
              <p:nvPr/>
            </p:nvSpPr>
            <p:spPr>
              <a:xfrm>
                <a:off x="911423" y="1157573"/>
                <a:ext cx="1363773" cy="1175669"/>
              </a:xfrm>
              <a:prstGeom prst="hexagon">
                <a:avLst/>
              </a:prstGeom>
              <a:solidFill>
                <a:schemeClr val="accent5"/>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defTabSz="711200">
                  <a:lnSpc>
                    <a:spcPct val="90000"/>
                  </a:lnSpc>
                  <a:spcBef>
                    <a:spcPct val="0"/>
                  </a:spcBef>
                  <a:spcAft>
                    <a:spcPct val="35000"/>
                  </a:spcAft>
                </a:pPr>
                <a:endParaRPr lang="en-US" sz="3200" dirty="0"/>
              </a:p>
            </p:txBody>
          </p:sp>
        </p:grpSp>
        <p:sp>
          <p:nvSpPr>
            <p:cNvPr id="11" name="Freeform 17">
              <a:extLst>
                <a:ext uri="{FF2B5EF4-FFF2-40B4-BE49-F238E27FC236}">
                  <a16:creationId xmlns:a16="http://schemas.microsoft.com/office/drawing/2014/main" id="{E82F30D6-8BAB-3DAD-13AB-EFC24DB47F18}"/>
                </a:ext>
              </a:extLst>
            </p:cNvPr>
            <p:cNvSpPr>
              <a:spLocks noChangeAspect="1" noEditPoints="1"/>
            </p:cNvSpPr>
            <p:nvPr/>
          </p:nvSpPr>
          <p:spPr bwMode="auto">
            <a:xfrm>
              <a:off x="2641560" y="2991585"/>
              <a:ext cx="630222" cy="510560"/>
            </a:xfrm>
            <a:custGeom>
              <a:avLst/>
              <a:gdLst>
                <a:gd name="T0" fmla="*/ 306 w 679"/>
                <a:gd name="T1" fmla="*/ 358 h 549"/>
                <a:gd name="T2" fmla="*/ 127 w 679"/>
                <a:gd name="T3" fmla="*/ 358 h 549"/>
                <a:gd name="T4" fmla="*/ 35 w 679"/>
                <a:gd name="T5" fmla="*/ 287 h 549"/>
                <a:gd name="T6" fmla="*/ 86 w 679"/>
                <a:gd name="T7" fmla="*/ 126 h 549"/>
                <a:gd name="T8" fmla="*/ 265 w 679"/>
                <a:gd name="T9" fmla="*/ 35 h 549"/>
                <a:gd name="T10" fmla="*/ 468 w 679"/>
                <a:gd name="T11" fmla="*/ 53 h 549"/>
                <a:gd name="T12" fmla="*/ 616 w 679"/>
                <a:gd name="T13" fmla="*/ 182 h 549"/>
                <a:gd name="T14" fmla="*/ 654 w 679"/>
                <a:gd name="T15" fmla="*/ 307 h 549"/>
                <a:gd name="T16" fmla="*/ 590 w 679"/>
                <a:gd name="T17" fmla="*/ 413 h 549"/>
                <a:gd name="T18" fmla="*/ 496 w 679"/>
                <a:gd name="T19" fmla="*/ 519 h 549"/>
                <a:gd name="T20" fmla="*/ 461 w 679"/>
                <a:gd name="T21" fmla="*/ 525 h 549"/>
                <a:gd name="T22" fmla="*/ 488 w 679"/>
                <a:gd name="T23" fmla="*/ 491 h 549"/>
                <a:gd name="T24" fmla="*/ 463 w 679"/>
                <a:gd name="T25" fmla="*/ 393 h 549"/>
                <a:gd name="T26" fmla="*/ 439 w 679"/>
                <a:gd name="T27" fmla="*/ 487 h 549"/>
                <a:gd name="T28" fmla="*/ 330 w 679"/>
                <a:gd name="T29" fmla="*/ 342 h 549"/>
                <a:gd name="T30" fmla="*/ 556 w 679"/>
                <a:gd name="T31" fmla="*/ 435 h 549"/>
                <a:gd name="T32" fmla="*/ 533 w 679"/>
                <a:gd name="T33" fmla="*/ 397 h 549"/>
                <a:gd name="T34" fmla="*/ 610 w 679"/>
                <a:gd name="T35" fmla="*/ 353 h 549"/>
                <a:gd name="T36" fmla="*/ 434 w 679"/>
                <a:gd name="T37" fmla="*/ 362 h 549"/>
                <a:gd name="T38" fmla="*/ 644 w 679"/>
                <a:gd name="T39" fmla="*/ 329 h 549"/>
                <a:gd name="T40" fmla="*/ 644 w 679"/>
                <a:gd name="T41" fmla="*/ 329 h 549"/>
                <a:gd name="T42" fmla="*/ 612 w 679"/>
                <a:gd name="T43" fmla="*/ 325 h 549"/>
                <a:gd name="T44" fmla="*/ 336 w 679"/>
                <a:gd name="T45" fmla="*/ 318 h 549"/>
                <a:gd name="T46" fmla="*/ 359 w 679"/>
                <a:gd name="T47" fmla="*/ 242 h 549"/>
                <a:gd name="T48" fmla="*/ 301 w 679"/>
                <a:gd name="T49" fmla="*/ 311 h 549"/>
                <a:gd name="T50" fmla="*/ 301 w 679"/>
                <a:gd name="T51" fmla="*/ 311 h 549"/>
                <a:gd name="T52" fmla="*/ 138 w 679"/>
                <a:gd name="T53" fmla="*/ 323 h 549"/>
                <a:gd name="T54" fmla="*/ 452 w 679"/>
                <a:gd name="T55" fmla="*/ 328 h 549"/>
                <a:gd name="T56" fmla="*/ 389 w 679"/>
                <a:gd name="T57" fmla="*/ 226 h 549"/>
                <a:gd name="T58" fmla="*/ 225 w 679"/>
                <a:gd name="T59" fmla="*/ 240 h 549"/>
                <a:gd name="T60" fmla="*/ 540 w 679"/>
                <a:gd name="T61" fmla="*/ 245 h 549"/>
                <a:gd name="T62" fmla="*/ 594 w 679"/>
                <a:gd name="T63" fmla="*/ 230 h 549"/>
                <a:gd name="T64" fmla="*/ 101 w 679"/>
                <a:gd name="T65" fmla="*/ 299 h 549"/>
                <a:gd name="T66" fmla="*/ 69 w 679"/>
                <a:gd name="T67" fmla="*/ 261 h 549"/>
                <a:gd name="T68" fmla="*/ 305 w 679"/>
                <a:gd name="T69" fmla="*/ 288 h 549"/>
                <a:gd name="T70" fmla="*/ 244 w 679"/>
                <a:gd name="T71" fmla="*/ 224 h 549"/>
                <a:gd name="T72" fmla="*/ 47 w 679"/>
                <a:gd name="T73" fmla="*/ 252 h 549"/>
                <a:gd name="T74" fmla="*/ 509 w 679"/>
                <a:gd name="T75" fmla="*/ 240 h 549"/>
                <a:gd name="T76" fmla="*/ 67 w 679"/>
                <a:gd name="T77" fmla="*/ 237 h 549"/>
                <a:gd name="T78" fmla="*/ 125 w 679"/>
                <a:gd name="T79" fmla="*/ 139 h 549"/>
                <a:gd name="T80" fmla="*/ 615 w 679"/>
                <a:gd name="T81" fmla="*/ 216 h 549"/>
                <a:gd name="T82" fmla="*/ 359 w 679"/>
                <a:gd name="T83" fmla="*/ 195 h 549"/>
                <a:gd name="T84" fmla="*/ 359 w 679"/>
                <a:gd name="T85" fmla="*/ 195 h 549"/>
                <a:gd name="T86" fmla="*/ 225 w 679"/>
                <a:gd name="T87" fmla="*/ 206 h 549"/>
                <a:gd name="T88" fmla="*/ 495 w 679"/>
                <a:gd name="T89" fmla="*/ 196 h 549"/>
                <a:gd name="T90" fmla="*/ 394 w 679"/>
                <a:gd name="T91" fmla="*/ 202 h 549"/>
                <a:gd name="T92" fmla="*/ 597 w 679"/>
                <a:gd name="T93" fmla="*/ 196 h 549"/>
                <a:gd name="T94" fmla="*/ 246 w 679"/>
                <a:gd name="T95" fmla="*/ 194 h 549"/>
                <a:gd name="T96" fmla="*/ 300 w 679"/>
                <a:gd name="T97" fmla="*/ 70 h 549"/>
                <a:gd name="T98" fmla="*/ 377 w 679"/>
                <a:gd name="T99" fmla="*/ 176 h 549"/>
                <a:gd name="T100" fmla="*/ 325 w 679"/>
                <a:gd name="T101" fmla="*/ 61 h 549"/>
                <a:gd name="T102" fmla="*/ 221 w 679"/>
                <a:gd name="T103" fmla="*/ 172 h 549"/>
                <a:gd name="T104" fmla="*/ 151 w 679"/>
                <a:gd name="T105" fmla="*/ 105 h 549"/>
                <a:gd name="T106" fmla="*/ 115 w 679"/>
                <a:gd name="T107" fmla="*/ 117 h 549"/>
                <a:gd name="T108" fmla="*/ 485 w 679"/>
                <a:gd name="T109" fmla="*/ 74 h 549"/>
                <a:gd name="T110" fmla="*/ 301 w 679"/>
                <a:gd name="T111" fmla="*/ 24 h 549"/>
                <a:gd name="T112" fmla="*/ 301 w 679"/>
                <a:gd name="T113" fmla="*/ 2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9" h="549">
                  <a:moveTo>
                    <a:pt x="461" y="549"/>
                  </a:moveTo>
                  <a:cubicBezTo>
                    <a:pt x="442" y="549"/>
                    <a:pt x="426" y="533"/>
                    <a:pt x="426" y="514"/>
                  </a:cubicBezTo>
                  <a:cubicBezTo>
                    <a:pt x="426" y="512"/>
                    <a:pt x="426" y="511"/>
                    <a:pt x="426" y="510"/>
                  </a:cubicBezTo>
                  <a:cubicBezTo>
                    <a:pt x="306" y="358"/>
                    <a:pt x="306" y="358"/>
                    <a:pt x="306" y="358"/>
                  </a:cubicBezTo>
                  <a:cubicBezTo>
                    <a:pt x="304" y="358"/>
                    <a:pt x="302" y="358"/>
                    <a:pt x="301" y="358"/>
                  </a:cubicBezTo>
                  <a:cubicBezTo>
                    <a:pt x="285" y="358"/>
                    <a:pt x="272" y="349"/>
                    <a:pt x="267" y="335"/>
                  </a:cubicBezTo>
                  <a:cubicBezTo>
                    <a:pt x="160" y="335"/>
                    <a:pt x="160" y="335"/>
                    <a:pt x="160" y="335"/>
                  </a:cubicBezTo>
                  <a:cubicBezTo>
                    <a:pt x="155" y="349"/>
                    <a:pt x="142" y="358"/>
                    <a:pt x="127" y="358"/>
                  </a:cubicBezTo>
                  <a:cubicBezTo>
                    <a:pt x="107" y="358"/>
                    <a:pt x="92" y="342"/>
                    <a:pt x="92" y="323"/>
                  </a:cubicBezTo>
                  <a:cubicBezTo>
                    <a:pt x="92" y="323"/>
                    <a:pt x="92" y="322"/>
                    <a:pt x="92" y="322"/>
                  </a:cubicBezTo>
                  <a:cubicBezTo>
                    <a:pt x="38" y="287"/>
                    <a:pt x="38" y="287"/>
                    <a:pt x="38" y="287"/>
                  </a:cubicBezTo>
                  <a:cubicBezTo>
                    <a:pt x="37" y="287"/>
                    <a:pt x="36" y="287"/>
                    <a:pt x="35" y="287"/>
                  </a:cubicBezTo>
                  <a:cubicBezTo>
                    <a:pt x="16" y="287"/>
                    <a:pt x="0" y="271"/>
                    <a:pt x="0" y="252"/>
                  </a:cubicBezTo>
                  <a:cubicBezTo>
                    <a:pt x="0" y="232"/>
                    <a:pt x="16" y="216"/>
                    <a:pt x="35" y="216"/>
                  </a:cubicBezTo>
                  <a:cubicBezTo>
                    <a:pt x="36" y="216"/>
                    <a:pt x="37" y="216"/>
                    <a:pt x="37" y="216"/>
                  </a:cubicBezTo>
                  <a:cubicBezTo>
                    <a:pt x="86" y="126"/>
                    <a:pt x="86" y="126"/>
                    <a:pt x="86" y="126"/>
                  </a:cubicBezTo>
                  <a:cubicBezTo>
                    <a:pt x="82" y="120"/>
                    <a:pt x="80" y="113"/>
                    <a:pt x="80" y="105"/>
                  </a:cubicBezTo>
                  <a:cubicBezTo>
                    <a:pt x="80" y="86"/>
                    <a:pt x="96" y="70"/>
                    <a:pt x="115" y="70"/>
                  </a:cubicBezTo>
                  <a:cubicBezTo>
                    <a:pt x="126" y="70"/>
                    <a:pt x="136" y="75"/>
                    <a:pt x="142" y="83"/>
                  </a:cubicBezTo>
                  <a:cubicBezTo>
                    <a:pt x="265" y="35"/>
                    <a:pt x="265" y="35"/>
                    <a:pt x="265" y="35"/>
                  </a:cubicBezTo>
                  <a:cubicBezTo>
                    <a:pt x="265" y="35"/>
                    <a:pt x="265" y="35"/>
                    <a:pt x="265" y="35"/>
                  </a:cubicBezTo>
                  <a:cubicBezTo>
                    <a:pt x="265" y="15"/>
                    <a:pt x="281" y="0"/>
                    <a:pt x="301" y="0"/>
                  </a:cubicBezTo>
                  <a:cubicBezTo>
                    <a:pt x="316" y="0"/>
                    <a:pt x="329" y="10"/>
                    <a:pt x="334" y="23"/>
                  </a:cubicBezTo>
                  <a:cubicBezTo>
                    <a:pt x="468" y="53"/>
                    <a:pt x="468" y="53"/>
                    <a:pt x="468" y="53"/>
                  </a:cubicBezTo>
                  <a:cubicBezTo>
                    <a:pt x="474" y="44"/>
                    <a:pt x="484" y="39"/>
                    <a:pt x="496" y="39"/>
                  </a:cubicBezTo>
                  <a:cubicBezTo>
                    <a:pt x="516" y="39"/>
                    <a:pt x="531" y="55"/>
                    <a:pt x="531" y="74"/>
                  </a:cubicBezTo>
                  <a:cubicBezTo>
                    <a:pt x="531" y="77"/>
                    <a:pt x="531" y="80"/>
                    <a:pt x="530" y="83"/>
                  </a:cubicBezTo>
                  <a:cubicBezTo>
                    <a:pt x="616" y="182"/>
                    <a:pt x="616" y="182"/>
                    <a:pt x="616" y="182"/>
                  </a:cubicBezTo>
                  <a:cubicBezTo>
                    <a:pt x="620" y="181"/>
                    <a:pt x="623" y="181"/>
                    <a:pt x="626" y="181"/>
                  </a:cubicBezTo>
                  <a:cubicBezTo>
                    <a:pt x="646" y="181"/>
                    <a:pt x="662" y="197"/>
                    <a:pt x="662" y="216"/>
                  </a:cubicBezTo>
                  <a:cubicBezTo>
                    <a:pt x="662" y="230"/>
                    <a:pt x="654" y="241"/>
                    <a:pt x="644" y="247"/>
                  </a:cubicBezTo>
                  <a:cubicBezTo>
                    <a:pt x="654" y="307"/>
                    <a:pt x="654" y="307"/>
                    <a:pt x="654" y="307"/>
                  </a:cubicBezTo>
                  <a:cubicBezTo>
                    <a:pt x="668" y="311"/>
                    <a:pt x="679" y="325"/>
                    <a:pt x="679" y="341"/>
                  </a:cubicBezTo>
                  <a:cubicBezTo>
                    <a:pt x="679" y="360"/>
                    <a:pt x="663" y="376"/>
                    <a:pt x="644" y="376"/>
                  </a:cubicBezTo>
                  <a:cubicBezTo>
                    <a:pt x="639" y="376"/>
                    <a:pt x="634" y="375"/>
                    <a:pt x="630" y="373"/>
                  </a:cubicBezTo>
                  <a:cubicBezTo>
                    <a:pt x="590" y="413"/>
                    <a:pt x="590" y="413"/>
                    <a:pt x="590" y="413"/>
                  </a:cubicBezTo>
                  <a:cubicBezTo>
                    <a:pt x="591" y="416"/>
                    <a:pt x="591" y="420"/>
                    <a:pt x="591" y="424"/>
                  </a:cubicBezTo>
                  <a:cubicBezTo>
                    <a:pt x="591" y="443"/>
                    <a:pt x="576" y="459"/>
                    <a:pt x="556" y="459"/>
                  </a:cubicBezTo>
                  <a:cubicBezTo>
                    <a:pt x="553" y="459"/>
                    <a:pt x="551" y="459"/>
                    <a:pt x="548" y="458"/>
                  </a:cubicBezTo>
                  <a:cubicBezTo>
                    <a:pt x="496" y="519"/>
                    <a:pt x="496" y="519"/>
                    <a:pt x="496" y="519"/>
                  </a:cubicBezTo>
                  <a:cubicBezTo>
                    <a:pt x="494" y="536"/>
                    <a:pt x="479" y="549"/>
                    <a:pt x="461" y="549"/>
                  </a:cubicBezTo>
                  <a:close/>
                  <a:moveTo>
                    <a:pt x="461" y="503"/>
                  </a:moveTo>
                  <a:cubicBezTo>
                    <a:pt x="455" y="503"/>
                    <a:pt x="450" y="508"/>
                    <a:pt x="450" y="514"/>
                  </a:cubicBezTo>
                  <a:cubicBezTo>
                    <a:pt x="450" y="520"/>
                    <a:pt x="455" y="525"/>
                    <a:pt x="461" y="525"/>
                  </a:cubicBezTo>
                  <a:cubicBezTo>
                    <a:pt x="468" y="525"/>
                    <a:pt x="473" y="520"/>
                    <a:pt x="473" y="514"/>
                  </a:cubicBezTo>
                  <a:cubicBezTo>
                    <a:pt x="473" y="508"/>
                    <a:pt x="468" y="503"/>
                    <a:pt x="461" y="503"/>
                  </a:cubicBezTo>
                  <a:close/>
                  <a:moveTo>
                    <a:pt x="472" y="480"/>
                  </a:moveTo>
                  <a:cubicBezTo>
                    <a:pt x="478" y="482"/>
                    <a:pt x="484" y="486"/>
                    <a:pt x="488" y="491"/>
                  </a:cubicBezTo>
                  <a:cubicBezTo>
                    <a:pt x="528" y="445"/>
                    <a:pt x="528" y="445"/>
                    <a:pt x="528" y="445"/>
                  </a:cubicBezTo>
                  <a:cubicBezTo>
                    <a:pt x="523" y="439"/>
                    <a:pt x="521" y="432"/>
                    <a:pt x="521" y="424"/>
                  </a:cubicBezTo>
                  <a:cubicBezTo>
                    <a:pt x="521" y="422"/>
                    <a:pt x="521" y="420"/>
                    <a:pt x="521" y="418"/>
                  </a:cubicBezTo>
                  <a:cubicBezTo>
                    <a:pt x="463" y="393"/>
                    <a:pt x="463" y="393"/>
                    <a:pt x="463" y="393"/>
                  </a:cubicBezTo>
                  <a:cubicBezTo>
                    <a:pt x="461" y="394"/>
                    <a:pt x="460" y="395"/>
                    <a:pt x="459" y="395"/>
                  </a:cubicBezTo>
                  <a:lnTo>
                    <a:pt x="472" y="480"/>
                  </a:lnTo>
                  <a:close/>
                  <a:moveTo>
                    <a:pt x="327" y="346"/>
                  </a:moveTo>
                  <a:cubicBezTo>
                    <a:pt x="439" y="487"/>
                    <a:pt x="439" y="487"/>
                    <a:pt x="439" y="487"/>
                  </a:cubicBezTo>
                  <a:cubicBezTo>
                    <a:pt x="441" y="484"/>
                    <a:pt x="444" y="483"/>
                    <a:pt x="448" y="481"/>
                  </a:cubicBezTo>
                  <a:cubicBezTo>
                    <a:pt x="434" y="396"/>
                    <a:pt x="434" y="396"/>
                    <a:pt x="434" y="396"/>
                  </a:cubicBezTo>
                  <a:cubicBezTo>
                    <a:pt x="421" y="392"/>
                    <a:pt x="411" y="380"/>
                    <a:pt x="410" y="365"/>
                  </a:cubicBezTo>
                  <a:cubicBezTo>
                    <a:pt x="330" y="342"/>
                    <a:pt x="330" y="342"/>
                    <a:pt x="330" y="342"/>
                  </a:cubicBezTo>
                  <a:cubicBezTo>
                    <a:pt x="329" y="343"/>
                    <a:pt x="328" y="345"/>
                    <a:pt x="327" y="346"/>
                  </a:cubicBezTo>
                  <a:close/>
                  <a:moveTo>
                    <a:pt x="556" y="412"/>
                  </a:moveTo>
                  <a:cubicBezTo>
                    <a:pt x="550" y="412"/>
                    <a:pt x="545" y="418"/>
                    <a:pt x="545" y="424"/>
                  </a:cubicBezTo>
                  <a:cubicBezTo>
                    <a:pt x="545" y="430"/>
                    <a:pt x="550" y="435"/>
                    <a:pt x="556" y="435"/>
                  </a:cubicBezTo>
                  <a:cubicBezTo>
                    <a:pt x="562" y="435"/>
                    <a:pt x="567" y="430"/>
                    <a:pt x="567" y="424"/>
                  </a:cubicBezTo>
                  <a:cubicBezTo>
                    <a:pt x="567" y="418"/>
                    <a:pt x="562" y="412"/>
                    <a:pt x="556" y="412"/>
                  </a:cubicBezTo>
                  <a:close/>
                  <a:moveTo>
                    <a:pt x="479" y="374"/>
                  </a:moveTo>
                  <a:cubicBezTo>
                    <a:pt x="533" y="397"/>
                    <a:pt x="533" y="397"/>
                    <a:pt x="533" y="397"/>
                  </a:cubicBezTo>
                  <a:cubicBezTo>
                    <a:pt x="539" y="392"/>
                    <a:pt x="547" y="388"/>
                    <a:pt x="556" y="388"/>
                  </a:cubicBezTo>
                  <a:cubicBezTo>
                    <a:pt x="563" y="388"/>
                    <a:pt x="569" y="390"/>
                    <a:pt x="575" y="394"/>
                  </a:cubicBezTo>
                  <a:cubicBezTo>
                    <a:pt x="612" y="357"/>
                    <a:pt x="612" y="357"/>
                    <a:pt x="612" y="357"/>
                  </a:cubicBezTo>
                  <a:cubicBezTo>
                    <a:pt x="611" y="356"/>
                    <a:pt x="611" y="354"/>
                    <a:pt x="610" y="353"/>
                  </a:cubicBezTo>
                  <a:cubicBezTo>
                    <a:pt x="480" y="370"/>
                    <a:pt x="480" y="370"/>
                    <a:pt x="480" y="370"/>
                  </a:cubicBezTo>
                  <a:cubicBezTo>
                    <a:pt x="479" y="372"/>
                    <a:pt x="479" y="373"/>
                    <a:pt x="479" y="374"/>
                  </a:cubicBezTo>
                  <a:close/>
                  <a:moveTo>
                    <a:pt x="445" y="351"/>
                  </a:moveTo>
                  <a:cubicBezTo>
                    <a:pt x="439" y="351"/>
                    <a:pt x="434" y="356"/>
                    <a:pt x="434" y="362"/>
                  </a:cubicBezTo>
                  <a:cubicBezTo>
                    <a:pt x="434" y="369"/>
                    <a:pt x="439" y="374"/>
                    <a:pt x="445" y="374"/>
                  </a:cubicBezTo>
                  <a:cubicBezTo>
                    <a:pt x="451" y="374"/>
                    <a:pt x="456" y="369"/>
                    <a:pt x="456" y="362"/>
                  </a:cubicBezTo>
                  <a:cubicBezTo>
                    <a:pt x="456" y="356"/>
                    <a:pt x="451" y="351"/>
                    <a:pt x="445" y="351"/>
                  </a:cubicBezTo>
                  <a:close/>
                  <a:moveTo>
                    <a:pt x="644" y="329"/>
                  </a:moveTo>
                  <a:cubicBezTo>
                    <a:pt x="637" y="329"/>
                    <a:pt x="632" y="334"/>
                    <a:pt x="632" y="341"/>
                  </a:cubicBezTo>
                  <a:cubicBezTo>
                    <a:pt x="632" y="347"/>
                    <a:pt x="637" y="352"/>
                    <a:pt x="644" y="352"/>
                  </a:cubicBezTo>
                  <a:cubicBezTo>
                    <a:pt x="650" y="352"/>
                    <a:pt x="655" y="347"/>
                    <a:pt x="655" y="341"/>
                  </a:cubicBezTo>
                  <a:cubicBezTo>
                    <a:pt x="655" y="334"/>
                    <a:pt x="650" y="329"/>
                    <a:pt x="644" y="329"/>
                  </a:cubicBezTo>
                  <a:close/>
                  <a:moveTo>
                    <a:pt x="473" y="340"/>
                  </a:moveTo>
                  <a:cubicBezTo>
                    <a:pt x="474" y="342"/>
                    <a:pt x="476" y="344"/>
                    <a:pt x="477" y="347"/>
                  </a:cubicBezTo>
                  <a:cubicBezTo>
                    <a:pt x="610" y="328"/>
                    <a:pt x="610" y="328"/>
                    <a:pt x="610" y="328"/>
                  </a:cubicBezTo>
                  <a:cubicBezTo>
                    <a:pt x="611" y="327"/>
                    <a:pt x="611" y="326"/>
                    <a:pt x="612" y="325"/>
                  </a:cubicBezTo>
                  <a:cubicBezTo>
                    <a:pt x="521" y="261"/>
                    <a:pt x="521" y="261"/>
                    <a:pt x="521" y="261"/>
                  </a:cubicBezTo>
                  <a:cubicBezTo>
                    <a:pt x="516" y="263"/>
                    <a:pt x="510" y="264"/>
                    <a:pt x="504" y="263"/>
                  </a:cubicBezTo>
                  <a:lnTo>
                    <a:pt x="473" y="340"/>
                  </a:lnTo>
                  <a:close/>
                  <a:moveTo>
                    <a:pt x="336" y="318"/>
                  </a:moveTo>
                  <a:cubicBezTo>
                    <a:pt x="416" y="342"/>
                    <a:pt x="416" y="342"/>
                    <a:pt x="416" y="342"/>
                  </a:cubicBezTo>
                  <a:cubicBezTo>
                    <a:pt x="416" y="342"/>
                    <a:pt x="417" y="341"/>
                    <a:pt x="417" y="341"/>
                  </a:cubicBezTo>
                  <a:cubicBezTo>
                    <a:pt x="369" y="241"/>
                    <a:pt x="369" y="241"/>
                    <a:pt x="369" y="241"/>
                  </a:cubicBezTo>
                  <a:cubicBezTo>
                    <a:pt x="366" y="241"/>
                    <a:pt x="363" y="242"/>
                    <a:pt x="359" y="242"/>
                  </a:cubicBezTo>
                  <a:cubicBezTo>
                    <a:pt x="359" y="242"/>
                    <a:pt x="359" y="242"/>
                    <a:pt x="359" y="242"/>
                  </a:cubicBezTo>
                  <a:cubicBezTo>
                    <a:pt x="326" y="299"/>
                    <a:pt x="326" y="299"/>
                    <a:pt x="326" y="299"/>
                  </a:cubicBezTo>
                  <a:cubicBezTo>
                    <a:pt x="331" y="304"/>
                    <a:pt x="335" y="311"/>
                    <a:pt x="336" y="318"/>
                  </a:cubicBezTo>
                  <a:close/>
                  <a:moveTo>
                    <a:pt x="301" y="311"/>
                  </a:moveTo>
                  <a:cubicBezTo>
                    <a:pt x="294" y="311"/>
                    <a:pt x="289" y="317"/>
                    <a:pt x="289" y="323"/>
                  </a:cubicBezTo>
                  <a:cubicBezTo>
                    <a:pt x="289" y="329"/>
                    <a:pt x="294" y="334"/>
                    <a:pt x="301" y="334"/>
                  </a:cubicBezTo>
                  <a:cubicBezTo>
                    <a:pt x="307" y="334"/>
                    <a:pt x="312" y="329"/>
                    <a:pt x="312" y="323"/>
                  </a:cubicBezTo>
                  <a:cubicBezTo>
                    <a:pt x="312" y="317"/>
                    <a:pt x="307" y="311"/>
                    <a:pt x="301" y="311"/>
                  </a:cubicBezTo>
                  <a:close/>
                  <a:moveTo>
                    <a:pt x="127" y="311"/>
                  </a:moveTo>
                  <a:cubicBezTo>
                    <a:pt x="121" y="311"/>
                    <a:pt x="116" y="317"/>
                    <a:pt x="116" y="323"/>
                  </a:cubicBezTo>
                  <a:cubicBezTo>
                    <a:pt x="116" y="329"/>
                    <a:pt x="121" y="334"/>
                    <a:pt x="127" y="334"/>
                  </a:cubicBezTo>
                  <a:cubicBezTo>
                    <a:pt x="133" y="334"/>
                    <a:pt x="138" y="329"/>
                    <a:pt x="138" y="323"/>
                  </a:cubicBezTo>
                  <a:cubicBezTo>
                    <a:pt x="138" y="317"/>
                    <a:pt x="133" y="311"/>
                    <a:pt x="127" y="311"/>
                  </a:cubicBezTo>
                  <a:close/>
                  <a:moveTo>
                    <a:pt x="389" y="226"/>
                  </a:moveTo>
                  <a:cubicBezTo>
                    <a:pt x="437" y="328"/>
                    <a:pt x="437" y="328"/>
                    <a:pt x="437" y="328"/>
                  </a:cubicBezTo>
                  <a:cubicBezTo>
                    <a:pt x="442" y="327"/>
                    <a:pt x="447" y="327"/>
                    <a:pt x="452" y="328"/>
                  </a:cubicBezTo>
                  <a:cubicBezTo>
                    <a:pt x="483" y="252"/>
                    <a:pt x="483" y="252"/>
                    <a:pt x="483" y="252"/>
                  </a:cubicBezTo>
                  <a:cubicBezTo>
                    <a:pt x="479" y="248"/>
                    <a:pt x="476" y="244"/>
                    <a:pt x="475" y="239"/>
                  </a:cubicBezTo>
                  <a:cubicBezTo>
                    <a:pt x="389" y="226"/>
                    <a:pt x="389" y="226"/>
                    <a:pt x="389" y="226"/>
                  </a:cubicBezTo>
                  <a:cubicBezTo>
                    <a:pt x="389" y="226"/>
                    <a:pt x="389" y="226"/>
                    <a:pt x="389" y="226"/>
                  </a:cubicBezTo>
                  <a:close/>
                  <a:moveTo>
                    <a:pt x="160" y="311"/>
                  </a:moveTo>
                  <a:cubicBezTo>
                    <a:pt x="267" y="311"/>
                    <a:pt x="267" y="311"/>
                    <a:pt x="267" y="311"/>
                  </a:cubicBezTo>
                  <a:cubicBezTo>
                    <a:pt x="269" y="307"/>
                    <a:pt x="271" y="303"/>
                    <a:pt x="274" y="300"/>
                  </a:cubicBezTo>
                  <a:cubicBezTo>
                    <a:pt x="225" y="240"/>
                    <a:pt x="225" y="240"/>
                    <a:pt x="225" y="240"/>
                  </a:cubicBezTo>
                  <a:cubicBezTo>
                    <a:pt x="219" y="242"/>
                    <a:pt x="211" y="243"/>
                    <a:pt x="205" y="241"/>
                  </a:cubicBezTo>
                  <a:cubicBezTo>
                    <a:pt x="156" y="302"/>
                    <a:pt x="156" y="302"/>
                    <a:pt x="156" y="302"/>
                  </a:cubicBezTo>
                  <a:cubicBezTo>
                    <a:pt x="158" y="305"/>
                    <a:pt x="159" y="308"/>
                    <a:pt x="160" y="311"/>
                  </a:cubicBezTo>
                  <a:close/>
                  <a:moveTo>
                    <a:pt x="540" y="245"/>
                  </a:moveTo>
                  <a:cubicBezTo>
                    <a:pt x="629" y="308"/>
                    <a:pt x="629" y="308"/>
                    <a:pt x="629" y="308"/>
                  </a:cubicBezTo>
                  <a:cubicBezTo>
                    <a:pt x="629" y="308"/>
                    <a:pt x="630" y="308"/>
                    <a:pt x="630" y="308"/>
                  </a:cubicBezTo>
                  <a:cubicBezTo>
                    <a:pt x="620" y="251"/>
                    <a:pt x="620" y="251"/>
                    <a:pt x="620" y="251"/>
                  </a:cubicBezTo>
                  <a:cubicBezTo>
                    <a:pt x="608" y="249"/>
                    <a:pt x="598" y="241"/>
                    <a:pt x="594" y="230"/>
                  </a:cubicBezTo>
                  <a:cubicBezTo>
                    <a:pt x="543" y="239"/>
                    <a:pt x="543" y="239"/>
                    <a:pt x="543" y="239"/>
                  </a:cubicBezTo>
                  <a:cubicBezTo>
                    <a:pt x="542" y="241"/>
                    <a:pt x="541" y="243"/>
                    <a:pt x="540" y="245"/>
                  </a:cubicBezTo>
                  <a:close/>
                  <a:moveTo>
                    <a:pt x="62" y="274"/>
                  </a:moveTo>
                  <a:cubicBezTo>
                    <a:pt x="101" y="299"/>
                    <a:pt x="101" y="299"/>
                    <a:pt x="101" y="299"/>
                  </a:cubicBezTo>
                  <a:cubicBezTo>
                    <a:pt x="107" y="292"/>
                    <a:pt x="116" y="287"/>
                    <a:pt x="127" y="287"/>
                  </a:cubicBezTo>
                  <a:cubicBezTo>
                    <a:pt x="130" y="287"/>
                    <a:pt x="133" y="288"/>
                    <a:pt x="136" y="289"/>
                  </a:cubicBezTo>
                  <a:cubicBezTo>
                    <a:pt x="181" y="231"/>
                    <a:pt x="181" y="231"/>
                    <a:pt x="181" y="231"/>
                  </a:cubicBezTo>
                  <a:cubicBezTo>
                    <a:pt x="69" y="261"/>
                    <a:pt x="69" y="261"/>
                    <a:pt x="69" y="261"/>
                  </a:cubicBezTo>
                  <a:cubicBezTo>
                    <a:pt x="68" y="266"/>
                    <a:pt x="66" y="271"/>
                    <a:pt x="62" y="274"/>
                  </a:cubicBezTo>
                  <a:close/>
                  <a:moveTo>
                    <a:pt x="244" y="224"/>
                  </a:moveTo>
                  <a:cubicBezTo>
                    <a:pt x="295" y="288"/>
                    <a:pt x="295" y="288"/>
                    <a:pt x="295" y="288"/>
                  </a:cubicBezTo>
                  <a:cubicBezTo>
                    <a:pt x="298" y="287"/>
                    <a:pt x="302" y="287"/>
                    <a:pt x="305" y="288"/>
                  </a:cubicBezTo>
                  <a:cubicBezTo>
                    <a:pt x="336" y="233"/>
                    <a:pt x="336" y="233"/>
                    <a:pt x="336" y="233"/>
                  </a:cubicBezTo>
                  <a:cubicBezTo>
                    <a:pt x="332" y="230"/>
                    <a:pt x="328" y="224"/>
                    <a:pt x="326" y="218"/>
                  </a:cubicBezTo>
                  <a:cubicBezTo>
                    <a:pt x="246" y="218"/>
                    <a:pt x="246" y="218"/>
                    <a:pt x="246" y="218"/>
                  </a:cubicBezTo>
                  <a:cubicBezTo>
                    <a:pt x="246" y="221"/>
                    <a:pt x="245" y="222"/>
                    <a:pt x="244" y="224"/>
                  </a:cubicBezTo>
                  <a:close/>
                  <a:moveTo>
                    <a:pt x="35" y="240"/>
                  </a:moveTo>
                  <a:cubicBezTo>
                    <a:pt x="29" y="240"/>
                    <a:pt x="24" y="245"/>
                    <a:pt x="24" y="252"/>
                  </a:cubicBezTo>
                  <a:cubicBezTo>
                    <a:pt x="24" y="258"/>
                    <a:pt x="29" y="263"/>
                    <a:pt x="35" y="263"/>
                  </a:cubicBezTo>
                  <a:cubicBezTo>
                    <a:pt x="42" y="263"/>
                    <a:pt x="47" y="258"/>
                    <a:pt x="47" y="252"/>
                  </a:cubicBezTo>
                  <a:cubicBezTo>
                    <a:pt x="47" y="245"/>
                    <a:pt x="42" y="240"/>
                    <a:pt x="35" y="240"/>
                  </a:cubicBezTo>
                  <a:close/>
                  <a:moveTo>
                    <a:pt x="509" y="217"/>
                  </a:moveTo>
                  <a:cubicBezTo>
                    <a:pt x="502" y="217"/>
                    <a:pt x="497" y="222"/>
                    <a:pt x="497" y="228"/>
                  </a:cubicBezTo>
                  <a:cubicBezTo>
                    <a:pt x="497" y="235"/>
                    <a:pt x="502" y="240"/>
                    <a:pt x="509" y="240"/>
                  </a:cubicBezTo>
                  <a:cubicBezTo>
                    <a:pt x="515" y="240"/>
                    <a:pt x="520" y="235"/>
                    <a:pt x="520" y="228"/>
                  </a:cubicBezTo>
                  <a:cubicBezTo>
                    <a:pt x="520" y="222"/>
                    <a:pt x="515" y="217"/>
                    <a:pt x="509" y="217"/>
                  </a:cubicBezTo>
                  <a:close/>
                  <a:moveTo>
                    <a:pt x="60" y="226"/>
                  </a:moveTo>
                  <a:cubicBezTo>
                    <a:pt x="63" y="229"/>
                    <a:pt x="66" y="233"/>
                    <a:pt x="67" y="237"/>
                  </a:cubicBezTo>
                  <a:cubicBezTo>
                    <a:pt x="178" y="208"/>
                    <a:pt x="178" y="208"/>
                    <a:pt x="178" y="208"/>
                  </a:cubicBezTo>
                  <a:cubicBezTo>
                    <a:pt x="178" y="207"/>
                    <a:pt x="178" y="207"/>
                    <a:pt x="178" y="206"/>
                  </a:cubicBezTo>
                  <a:cubicBezTo>
                    <a:pt x="178" y="199"/>
                    <a:pt x="180" y="192"/>
                    <a:pt x="184" y="186"/>
                  </a:cubicBezTo>
                  <a:cubicBezTo>
                    <a:pt x="125" y="139"/>
                    <a:pt x="125" y="139"/>
                    <a:pt x="125" y="139"/>
                  </a:cubicBezTo>
                  <a:cubicBezTo>
                    <a:pt x="119" y="141"/>
                    <a:pt x="112" y="141"/>
                    <a:pt x="106" y="140"/>
                  </a:cubicBezTo>
                  <a:lnTo>
                    <a:pt x="60" y="226"/>
                  </a:lnTo>
                  <a:close/>
                  <a:moveTo>
                    <a:pt x="626" y="205"/>
                  </a:moveTo>
                  <a:cubicBezTo>
                    <a:pt x="620" y="205"/>
                    <a:pt x="615" y="210"/>
                    <a:pt x="615" y="216"/>
                  </a:cubicBezTo>
                  <a:cubicBezTo>
                    <a:pt x="615" y="223"/>
                    <a:pt x="620" y="228"/>
                    <a:pt x="626" y="228"/>
                  </a:cubicBezTo>
                  <a:cubicBezTo>
                    <a:pt x="633" y="228"/>
                    <a:pt x="638" y="223"/>
                    <a:pt x="638" y="216"/>
                  </a:cubicBezTo>
                  <a:cubicBezTo>
                    <a:pt x="638" y="210"/>
                    <a:pt x="633" y="205"/>
                    <a:pt x="626" y="205"/>
                  </a:cubicBezTo>
                  <a:close/>
                  <a:moveTo>
                    <a:pt x="359" y="195"/>
                  </a:moveTo>
                  <a:cubicBezTo>
                    <a:pt x="353" y="195"/>
                    <a:pt x="348" y="200"/>
                    <a:pt x="348" y="206"/>
                  </a:cubicBezTo>
                  <a:cubicBezTo>
                    <a:pt x="348" y="213"/>
                    <a:pt x="353" y="218"/>
                    <a:pt x="359" y="218"/>
                  </a:cubicBezTo>
                  <a:cubicBezTo>
                    <a:pt x="366" y="218"/>
                    <a:pt x="371" y="213"/>
                    <a:pt x="371" y="206"/>
                  </a:cubicBezTo>
                  <a:cubicBezTo>
                    <a:pt x="371" y="200"/>
                    <a:pt x="366" y="195"/>
                    <a:pt x="359" y="195"/>
                  </a:cubicBezTo>
                  <a:close/>
                  <a:moveTo>
                    <a:pt x="213" y="195"/>
                  </a:moveTo>
                  <a:cubicBezTo>
                    <a:pt x="207" y="195"/>
                    <a:pt x="202" y="200"/>
                    <a:pt x="202" y="206"/>
                  </a:cubicBezTo>
                  <a:cubicBezTo>
                    <a:pt x="202" y="213"/>
                    <a:pt x="207" y="218"/>
                    <a:pt x="213" y="218"/>
                  </a:cubicBezTo>
                  <a:cubicBezTo>
                    <a:pt x="219" y="218"/>
                    <a:pt x="225" y="213"/>
                    <a:pt x="225" y="206"/>
                  </a:cubicBezTo>
                  <a:cubicBezTo>
                    <a:pt x="225" y="200"/>
                    <a:pt x="219" y="195"/>
                    <a:pt x="213" y="195"/>
                  </a:cubicBezTo>
                  <a:close/>
                  <a:moveTo>
                    <a:pt x="394" y="202"/>
                  </a:moveTo>
                  <a:cubicBezTo>
                    <a:pt x="476" y="215"/>
                    <a:pt x="476" y="215"/>
                    <a:pt x="476" y="215"/>
                  </a:cubicBezTo>
                  <a:cubicBezTo>
                    <a:pt x="479" y="206"/>
                    <a:pt x="486" y="199"/>
                    <a:pt x="495" y="196"/>
                  </a:cubicBezTo>
                  <a:cubicBezTo>
                    <a:pt x="489" y="109"/>
                    <a:pt x="489" y="109"/>
                    <a:pt x="489" y="109"/>
                  </a:cubicBezTo>
                  <a:cubicBezTo>
                    <a:pt x="486" y="108"/>
                    <a:pt x="484" y="107"/>
                    <a:pt x="481" y="106"/>
                  </a:cubicBezTo>
                  <a:cubicBezTo>
                    <a:pt x="393" y="194"/>
                    <a:pt x="393" y="194"/>
                    <a:pt x="393" y="194"/>
                  </a:cubicBezTo>
                  <a:cubicBezTo>
                    <a:pt x="393" y="197"/>
                    <a:pt x="394" y="200"/>
                    <a:pt x="394" y="202"/>
                  </a:cubicBezTo>
                  <a:close/>
                  <a:moveTo>
                    <a:pt x="519" y="194"/>
                  </a:moveTo>
                  <a:cubicBezTo>
                    <a:pt x="529" y="197"/>
                    <a:pt x="537" y="205"/>
                    <a:pt x="541" y="215"/>
                  </a:cubicBezTo>
                  <a:cubicBezTo>
                    <a:pt x="592" y="206"/>
                    <a:pt x="592" y="206"/>
                    <a:pt x="592" y="206"/>
                  </a:cubicBezTo>
                  <a:cubicBezTo>
                    <a:pt x="594" y="202"/>
                    <a:pt x="595" y="199"/>
                    <a:pt x="597" y="196"/>
                  </a:cubicBezTo>
                  <a:cubicBezTo>
                    <a:pt x="516" y="103"/>
                    <a:pt x="516" y="103"/>
                    <a:pt x="516" y="103"/>
                  </a:cubicBezTo>
                  <a:cubicBezTo>
                    <a:pt x="515" y="104"/>
                    <a:pt x="514" y="105"/>
                    <a:pt x="513" y="105"/>
                  </a:cubicBezTo>
                  <a:lnTo>
                    <a:pt x="519" y="194"/>
                  </a:lnTo>
                  <a:close/>
                  <a:moveTo>
                    <a:pt x="246" y="194"/>
                  </a:moveTo>
                  <a:cubicBezTo>
                    <a:pt x="326" y="194"/>
                    <a:pt x="326" y="194"/>
                    <a:pt x="326" y="194"/>
                  </a:cubicBezTo>
                  <a:cubicBezTo>
                    <a:pt x="329" y="186"/>
                    <a:pt x="335" y="179"/>
                    <a:pt x="343" y="175"/>
                  </a:cubicBezTo>
                  <a:cubicBezTo>
                    <a:pt x="303" y="70"/>
                    <a:pt x="303" y="70"/>
                    <a:pt x="303" y="70"/>
                  </a:cubicBezTo>
                  <a:cubicBezTo>
                    <a:pt x="302" y="70"/>
                    <a:pt x="301" y="70"/>
                    <a:pt x="300" y="70"/>
                  </a:cubicBezTo>
                  <a:cubicBezTo>
                    <a:pt x="241" y="185"/>
                    <a:pt x="241" y="185"/>
                    <a:pt x="241" y="185"/>
                  </a:cubicBezTo>
                  <a:cubicBezTo>
                    <a:pt x="243" y="188"/>
                    <a:pt x="245" y="191"/>
                    <a:pt x="246" y="194"/>
                  </a:cubicBezTo>
                  <a:close/>
                  <a:moveTo>
                    <a:pt x="368" y="172"/>
                  </a:moveTo>
                  <a:cubicBezTo>
                    <a:pt x="371" y="173"/>
                    <a:pt x="374" y="174"/>
                    <a:pt x="377" y="176"/>
                  </a:cubicBezTo>
                  <a:cubicBezTo>
                    <a:pt x="464" y="90"/>
                    <a:pt x="464" y="90"/>
                    <a:pt x="464" y="90"/>
                  </a:cubicBezTo>
                  <a:cubicBezTo>
                    <a:pt x="462" y="85"/>
                    <a:pt x="461" y="81"/>
                    <a:pt x="461" y="76"/>
                  </a:cubicBezTo>
                  <a:cubicBezTo>
                    <a:pt x="334" y="48"/>
                    <a:pt x="334" y="48"/>
                    <a:pt x="334" y="48"/>
                  </a:cubicBezTo>
                  <a:cubicBezTo>
                    <a:pt x="332" y="53"/>
                    <a:pt x="329" y="57"/>
                    <a:pt x="325" y="61"/>
                  </a:cubicBezTo>
                  <a:lnTo>
                    <a:pt x="368" y="172"/>
                  </a:lnTo>
                  <a:close/>
                  <a:moveTo>
                    <a:pt x="145" y="124"/>
                  </a:moveTo>
                  <a:cubicBezTo>
                    <a:pt x="205" y="172"/>
                    <a:pt x="205" y="172"/>
                    <a:pt x="205" y="172"/>
                  </a:cubicBezTo>
                  <a:cubicBezTo>
                    <a:pt x="210" y="171"/>
                    <a:pt x="216" y="171"/>
                    <a:pt x="221" y="172"/>
                  </a:cubicBezTo>
                  <a:cubicBezTo>
                    <a:pt x="277" y="62"/>
                    <a:pt x="277" y="62"/>
                    <a:pt x="277" y="62"/>
                  </a:cubicBezTo>
                  <a:cubicBezTo>
                    <a:pt x="276" y="61"/>
                    <a:pt x="275" y="59"/>
                    <a:pt x="273" y="58"/>
                  </a:cubicBezTo>
                  <a:cubicBezTo>
                    <a:pt x="151" y="105"/>
                    <a:pt x="151" y="105"/>
                    <a:pt x="151" y="105"/>
                  </a:cubicBezTo>
                  <a:cubicBezTo>
                    <a:pt x="151" y="105"/>
                    <a:pt x="151" y="105"/>
                    <a:pt x="151" y="105"/>
                  </a:cubicBezTo>
                  <a:cubicBezTo>
                    <a:pt x="151" y="112"/>
                    <a:pt x="149" y="119"/>
                    <a:pt x="145" y="124"/>
                  </a:cubicBezTo>
                  <a:close/>
                  <a:moveTo>
                    <a:pt x="115" y="94"/>
                  </a:moveTo>
                  <a:cubicBezTo>
                    <a:pt x="109" y="94"/>
                    <a:pt x="104" y="99"/>
                    <a:pt x="104" y="105"/>
                  </a:cubicBezTo>
                  <a:cubicBezTo>
                    <a:pt x="104" y="112"/>
                    <a:pt x="109" y="117"/>
                    <a:pt x="115" y="117"/>
                  </a:cubicBezTo>
                  <a:cubicBezTo>
                    <a:pt x="121" y="117"/>
                    <a:pt x="127" y="112"/>
                    <a:pt x="127" y="105"/>
                  </a:cubicBezTo>
                  <a:cubicBezTo>
                    <a:pt x="127" y="99"/>
                    <a:pt x="121" y="94"/>
                    <a:pt x="115" y="94"/>
                  </a:cubicBezTo>
                  <a:close/>
                  <a:moveTo>
                    <a:pt x="496" y="63"/>
                  </a:moveTo>
                  <a:cubicBezTo>
                    <a:pt x="490" y="63"/>
                    <a:pt x="485" y="68"/>
                    <a:pt x="485" y="74"/>
                  </a:cubicBezTo>
                  <a:cubicBezTo>
                    <a:pt x="485" y="80"/>
                    <a:pt x="490" y="86"/>
                    <a:pt x="496" y="86"/>
                  </a:cubicBezTo>
                  <a:cubicBezTo>
                    <a:pt x="502" y="86"/>
                    <a:pt x="507" y="80"/>
                    <a:pt x="507" y="74"/>
                  </a:cubicBezTo>
                  <a:cubicBezTo>
                    <a:pt x="507" y="68"/>
                    <a:pt x="502" y="63"/>
                    <a:pt x="496" y="63"/>
                  </a:cubicBezTo>
                  <a:close/>
                  <a:moveTo>
                    <a:pt x="301" y="24"/>
                  </a:moveTo>
                  <a:cubicBezTo>
                    <a:pt x="294" y="24"/>
                    <a:pt x="289" y="29"/>
                    <a:pt x="289" y="35"/>
                  </a:cubicBezTo>
                  <a:cubicBezTo>
                    <a:pt x="289" y="41"/>
                    <a:pt x="294" y="46"/>
                    <a:pt x="301" y="46"/>
                  </a:cubicBezTo>
                  <a:cubicBezTo>
                    <a:pt x="307" y="46"/>
                    <a:pt x="312" y="41"/>
                    <a:pt x="312" y="35"/>
                  </a:cubicBezTo>
                  <a:cubicBezTo>
                    <a:pt x="312" y="29"/>
                    <a:pt x="307" y="24"/>
                    <a:pt x="301"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8" name="Grupa 16">
            <a:extLst>
              <a:ext uri="{FF2B5EF4-FFF2-40B4-BE49-F238E27FC236}">
                <a16:creationId xmlns:a16="http://schemas.microsoft.com/office/drawing/2014/main" id="{FD0B6217-0334-08E3-E6DC-EF6FF4A311BF}"/>
              </a:ext>
            </a:extLst>
          </p:cNvPr>
          <p:cNvGrpSpPr/>
          <p:nvPr/>
        </p:nvGrpSpPr>
        <p:grpSpPr>
          <a:xfrm>
            <a:off x="2401231" y="3886190"/>
            <a:ext cx="4237023" cy="1025680"/>
            <a:chOff x="2401231" y="3886190"/>
            <a:chExt cx="4237023" cy="1025680"/>
          </a:xfrm>
        </p:grpSpPr>
        <p:grpSp>
          <p:nvGrpSpPr>
            <p:cNvPr id="19" name="Grupa 3">
              <a:extLst>
                <a:ext uri="{FF2B5EF4-FFF2-40B4-BE49-F238E27FC236}">
                  <a16:creationId xmlns:a16="http://schemas.microsoft.com/office/drawing/2014/main" id="{A398333D-77A9-2A4E-327E-C15DC3FEF575}"/>
                </a:ext>
              </a:extLst>
            </p:cNvPr>
            <p:cNvGrpSpPr/>
            <p:nvPr/>
          </p:nvGrpSpPr>
          <p:grpSpPr>
            <a:xfrm>
              <a:off x="2401231" y="3886190"/>
              <a:ext cx="4237023" cy="1025680"/>
              <a:chOff x="2401231" y="3886190"/>
              <a:chExt cx="4237023" cy="1025680"/>
            </a:xfrm>
          </p:grpSpPr>
          <p:sp>
            <p:nvSpPr>
              <p:cNvPr id="21" name="Pięciokąt 12">
                <a:extLst>
                  <a:ext uri="{FF2B5EF4-FFF2-40B4-BE49-F238E27FC236}">
                    <a16:creationId xmlns:a16="http://schemas.microsoft.com/office/drawing/2014/main" id="{ACA1AED1-5890-F8F3-625B-37B77FF9D89D}"/>
                  </a:ext>
                </a:extLst>
              </p:cNvPr>
              <p:cNvSpPr/>
              <p:nvPr/>
            </p:nvSpPr>
            <p:spPr>
              <a:xfrm>
                <a:off x="3114220" y="3886190"/>
                <a:ext cx="3524034" cy="1025680"/>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p:txBody>
          </p:sp>
          <p:sp>
            <p:nvSpPr>
              <p:cNvPr id="22" name="pole tekstowe 13">
                <a:extLst>
                  <a:ext uri="{FF2B5EF4-FFF2-40B4-BE49-F238E27FC236}">
                    <a16:creationId xmlns:a16="http://schemas.microsoft.com/office/drawing/2014/main" id="{1790DAB8-0CEE-F501-BDD8-B55096244DC0}"/>
                  </a:ext>
                </a:extLst>
              </p:cNvPr>
              <p:cNvSpPr txBox="1"/>
              <p:nvPr/>
            </p:nvSpPr>
            <p:spPr>
              <a:xfrm>
                <a:off x="3719331" y="3901000"/>
                <a:ext cx="2797402" cy="996060"/>
              </a:xfrm>
              <a:prstGeom prst="rect">
                <a:avLst/>
              </a:prstGeom>
              <a:noFill/>
            </p:spPr>
            <p:txBody>
              <a:bodyPr wrap="square" lIns="108000" tIns="81000" rIns="108000" bIns="81000" rtlCol="0" anchor="ctr" anchorCtr="0">
                <a:noAutofit/>
              </a:bodyPr>
              <a:lstStyle>
                <a:defPPr>
                  <a:defRPr lang="pl-PL"/>
                </a:defPPr>
                <a:lvl1pPr algn="ctr">
                  <a:defRPr sz="2400" b="1"/>
                </a:lvl1pPr>
              </a:lstStyle>
              <a:p>
                <a:pPr algn="l"/>
                <a:r>
                  <a:rPr lang="en-US" b="0" dirty="0"/>
                  <a:t>Reasoning</a:t>
                </a:r>
              </a:p>
            </p:txBody>
          </p:sp>
          <p:sp>
            <p:nvSpPr>
              <p:cNvPr id="23" name="Sześciokąt 14">
                <a:extLst>
                  <a:ext uri="{FF2B5EF4-FFF2-40B4-BE49-F238E27FC236}">
                    <a16:creationId xmlns:a16="http://schemas.microsoft.com/office/drawing/2014/main" id="{04A8A5BC-2D94-E217-B28F-8F5CC950FED7}"/>
                  </a:ext>
                </a:extLst>
              </p:cNvPr>
              <p:cNvSpPr>
                <a:spLocks noChangeAspect="1"/>
              </p:cNvSpPr>
              <p:nvPr/>
            </p:nvSpPr>
            <p:spPr>
              <a:xfrm>
                <a:off x="2401231" y="3886190"/>
                <a:ext cx="1189786" cy="1025680"/>
              </a:xfrm>
              <a:prstGeom prst="hexagon">
                <a:avLst/>
              </a:prstGeom>
              <a:solidFill>
                <a:schemeClr val="accent4">
                  <a:lumMod val="75000"/>
                </a:schemeClr>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defTabSz="711200">
                  <a:lnSpc>
                    <a:spcPct val="90000"/>
                  </a:lnSpc>
                  <a:spcBef>
                    <a:spcPct val="0"/>
                  </a:spcBef>
                  <a:spcAft>
                    <a:spcPct val="35000"/>
                  </a:spcAft>
                </a:pPr>
                <a:endParaRPr lang="en-US" sz="2000" dirty="0"/>
              </a:p>
            </p:txBody>
          </p:sp>
        </p:grpSp>
        <p:sp>
          <p:nvSpPr>
            <p:cNvPr id="20" name="Freeform 11">
              <a:extLst>
                <a:ext uri="{FF2B5EF4-FFF2-40B4-BE49-F238E27FC236}">
                  <a16:creationId xmlns:a16="http://schemas.microsoft.com/office/drawing/2014/main" id="{627F3FAD-39A2-EED2-80A4-0619B66EC4EC}"/>
                </a:ext>
              </a:extLst>
            </p:cNvPr>
            <p:cNvSpPr>
              <a:spLocks noChangeAspect="1" noEditPoints="1"/>
            </p:cNvSpPr>
            <p:nvPr/>
          </p:nvSpPr>
          <p:spPr bwMode="auto">
            <a:xfrm>
              <a:off x="2675193" y="4328508"/>
              <a:ext cx="641863" cy="141045"/>
            </a:xfrm>
            <a:custGeom>
              <a:avLst/>
              <a:gdLst>
                <a:gd name="T0" fmla="*/ 604 w 774"/>
                <a:gd name="T1" fmla="*/ 16 h 170"/>
                <a:gd name="T2" fmla="*/ 620 w 774"/>
                <a:gd name="T3" fmla="*/ 170 h 170"/>
                <a:gd name="T4" fmla="*/ 774 w 774"/>
                <a:gd name="T5" fmla="*/ 154 h 170"/>
                <a:gd name="T6" fmla="*/ 758 w 774"/>
                <a:gd name="T7" fmla="*/ 0 h 170"/>
                <a:gd name="T8" fmla="*/ 170 w 774"/>
                <a:gd name="T9" fmla="*/ 116 h 170"/>
                <a:gd name="T10" fmla="*/ 154 w 774"/>
                <a:gd name="T11" fmla="*/ 170 h 170"/>
                <a:gd name="T12" fmla="*/ 0 w 774"/>
                <a:gd name="T13" fmla="*/ 154 h 170"/>
                <a:gd name="T14" fmla="*/ 16 w 774"/>
                <a:gd name="T15" fmla="*/ 0 h 170"/>
                <a:gd name="T16" fmla="*/ 170 w 774"/>
                <a:gd name="T17" fmla="*/ 16 h 170"/>
                <a:gd name="T18" fmla="*/ 167 w 774"/>
                <a:gd name="T19" fmla="*/ 54 h 170"/>
                <a:gd name="T20" fmla="*/ 167 w 774"/>
                <a:gd name="T21" fmla="*/ 116 h 170"/>
                <a:gd name="T22" fmla="*/ 223 w 774"/>
                <a:gd name="T23" fmla="*/ 29 h 170"/>
                <a:gd name="T24" fmla="*/ 223 w 774"/>
                <a:gd name="T25" fmla="*/ 142 h 170"/>
                <a:gd name="T26" fmla="*/ 202 w 774"/>
                <a:gd name="T27" fmla="*/ 142 h 170"/>
                <a:gd name="T28" fmla="*/ 222 w 774"/>
                <a:gd name="T29" fmla="*/ 100 h 170"/>
                <a:gd name="T30" fmla="*/ 152 w 774"/>
                <a:gd name="T31" fmla="*/ 85 h 170"/>
                <a:gd name="T32" fmla="*/ 222 w 774"/>
                <a:gd name="T33" fmla="*/ 70 h 170"/>
                <a:gd name="T34" fmla="*/ 202 w 774"/>
                <a:gd name="T35" fmla="*/ 29 h 170"/>
                <a:gd name="T36" fmla="*/ 472 w 774"/>
                <a:gd name="T37" fmla="*/ 116 h 170"/>
                <a:gd name="T38" fmla="*/ 456 w 774"/>
                <a:gd name="T39" fmla="*/ 170 h 170"/>
                <a:gd name="T40" fmla="*/ 302 w 774"/>
                <a:gd name="T41" fmla="*/ 154 h 170"/>
                <a:gd name="T42" fmla="*/ 318 w 774"/>
                <a:gd name="T43" fmla="*/ 0 h 170"/>
                <a:gd name="T44" fmla="*/ 472 w 774"/>
                <a:gd name="T45" fmla="*/ 16 h 170"/>
                <a:gd name="T46" fmla="*/ 469 w 774"/>
                <a:gd name="T47" fmla="*/ 54 h 170"/>
                <a:gd name="T48" fmla="*/ 469 w 774"/>
                <a:gd name="T49" fmla="*/ 116 h 170"/>
                <a:gd name="T50" fmla="*/ 525 w 774"/>
                <a:gd name="T51" fmla="*/ 29 h 170"/>
                <a:gd name="T52" fmla="*/ 525 w 774"/>
                <a:gd name="T53" fmla="*/ 142 h 170"/>
                <a:gd name="T54" fmla="*/ 504 w 774"/>
                <a:gd name="T55" fmla="*/ 142 h 170"/>
                <a:gd name="T56" fmla="*/ 524 w 774"/>
                <a:gd name="T57" fmla="*/ 100 h 170"/>
                <a:gd name="T58" fmla="*/ 454 w 774"/>
                <a:gd name="T59" fmla="*/ 85 h 170"/>
                <a:gd name="T60" fmla="*/ 524 w 774"/>
                <a:gd name="T61" fmla="*/ 70 h 170"/>
                <a:gd name="T62" fmla="*/ 504 w 774"/>
                <a:gd name="T63" fmla="*/ 2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4" h="170">
                  <a:moveTo>
                    <a:pt x="620" y="0"/>
                  </a:moveTo>
                  <a:cubicBezTo>
                    <a:pt x="611" y="0"/>
                    <a:pt x="604" y="7"/>
                    <a:pt x="604" y="16"/>
                  </a:cubicBezTo>
                  <a:cubicBezTo>
                    <a:pt x="604" y="154"/>
                    <a:pt x="604" y="154"/>
                    <a:pt x="604" y="154"/>
                  </a:cubicBezTo>
                  <a:cubicBezTo>
                    <a:pt x="604" y="163"/>
                    <a:pt x="611" y="170"/>
                    <a:pt x="620" y="170"/>
                  </a:cubicBezTo>
                  <a:cubicBezTo>
                    <a:pt x="758" y="170"/>
                    <a:pt x="758" y="170"/>
                    <a:pt x="758" y="170"/>
                  </a:cubicBezTo>
                  <a:cubicBezTo>
                    <a:pt x="767" y="170"/>
                    <a:pt x="774" y="163"/>
                    <a:pt x="774" y="154"/>
                  </a:cubicBezTo>
                  <a:cubicBezTo>
                    <a:pt x="774" y="16"/>
                    <a:pt x="774" y="16"/>
                    <a:pt x="774" y="16"/>
                  </a:cubicBezTo>
                  <a:cubicBezTo>
                    <a:pt x="774" y="7"/>
                    <a:pt x="767" y="0"/>
                    <a:pt x="758" y="0"/>
                  </a:cubicBezTo>
                  <a:lnTo>
                    <a:pt x="620" y="0"/>
                  </a:lnTo>
                  <a:close/>
                  <a:moveTo>
                    <a:pt x="170" y="116"/>
                  </a:moveTo>
                  <a:cubicBezTo>
                    <a:pt x="170" y="154"/>
                    <a:pt x="170" y="154"/>
                    <a:pt x="170" y="154"/>
                  </a:cubicBezTo>
                  <a:cubicBezTo>
                    <a:pt x="170" y="163"/>
                    <a:pt x="163" y="170"/>
                    <a:pt x="154" y="170"/>
                  </a:cubicBezTo>
                  <a:cubicBezTo>
                    <a:pt x="16" y="170"/>
                    <a:pt x="16" y="170"/>
                    <a:pt x="16" y="170"/>
                  </a:cubicBezTo>
                  <a:cubicBezTo>
                    <a:pt x="8" y="170"/>
                    <a:pt x="0" y="163"/>
                    <a:pt x="0" y="154"/>
                  </a:cubicBezTo>
                  <a:cubicBezTo>
                    <a:pt x="0" y="16"/>
                    <a:pt x="0" y="16"/>
                    <a:pt x="0" y="16"/>
                  </a:cubicBezTo>
                  <a:cubicBezTo>
                    <a:pt x="0" y="7"/>
                    <a:pt x="8" y="0"/>
                    <a:pt x="16" y="0"/>
                  </a:cubicBezTo>
                  <a:cubicBezTo>
                    <a:pt x="154" y="0"/>
                    <a:pt x="154" y="0"/>
                    <a:pt x="154" y="0"/>
                  </a:cubicBezTo>
                  <a:cubicBezTo>
                    <a:pt x="163" y="0"/>
                    <a:pt x="170" y="7"/>
                    <a:pt x="170" y="16"/>
                  </a:cubicBezTo>
                  <a:cubicBezTo>
                    <a:pt x="170" y="54"/>
                    <a:pt x="170" y="54"/>
                    <a:pt x="170" y="54"/>
                  </a:cubicBezTo>
                  <a:cubicBezTo>
                    <a:pt x="167" y="54"/>
                    <a:pt x="167" y="54"/>
                    <a:pt x="167" y="54"/>
                  </a:cubicBezTo>
                  <a:cubicBezTo>
                    <a:pt x="150" y="54"/>
                    <a:pt x="136" y="68"/>
                    <a:pt x="136" y="85"/>
                  </a:cubicBezTo>
                  <a:cubicBezTo>
                    <a:pt x="136" y="102"/>
                    <a:pt x="150" y="116"/>
                    <a:pt x="167" y="116"/>
                  </a:cubicBezTo>
                  <a:lnTo>
                    <a:pt x="170" y="116"/>
                  </a:lnTo>
                  <a:close/>
                  <a:moveTo>
                    <a:pt x="223" y="29"/>
                  </a:moveTo>
                  <a:cubicBezTo>
                    <a:pt x="280" y="85"/>
                    <a:pt x="280" y="85"/>
                    <a:pt x="280" y="85"/>
                  </a:cubicBezTo>
                  <a:cubicBezTo>
                    <a:pt x="223" y="142"/>
                    <a:pt x="223" y="142"/>
                    <a:pt x="223" y="142"/>
                  </a:cubicBezTo>
                  <a:cubicBezTo>
                    <a:pt x="220" y="145"/>
                    <a:pt x="216" y="146"/>
                    <a:pt x="212" y="146"/>
                  </a:cubicBezTo>
                  <a:cubicBezTo>
                    <a:pt x="209" y="146"/>
                    <a:pt x="205" y="145"/>
                    <a:pt x="202" y="142"/>
                  </a:cubicBezTo>
                  <a:cubicBezTo>
                    <a:pt x="196" y="136"/>
                    <a:pt x="196" y="127"/>
                    <a:pt x="202" y="121"/>
                  </a:cubicBezTo>
                  <a:cubicBezTo>
                    <a:pt x="222" y="100"/>
                    <a:pt x="222" y="100"/>
                    <a:pt x="222" y="100"/>
                  </a:cubicBezTo>
                  <a:cubicBezTo>
                    <a:pt x="167" y="100"/>
                    <a:pt x="167" y="100"/>
                    <a:pt x="167" y="100"/>
                  </a:cubicBezTo>
                  <a:cubicBezTo>
                    <a:pt x="159" y="100"/>
                    <a:pt x="152" y="94"/>
                    <a:pt x="152" y="85"/>
                  </a:cubicBezTo>
                  <a:cubicBezTo>
                    <a:pt x="152" y="77"/>
                    <a:pt x="159" y="70"/>
                    <a:pt x="167" y="70"/>
                  </a:cubicBezTo>
                  <a:cubicBezTo>
                    <a:pt x="222" y="70"/>
                    <a:pt x="222" y="70"/>
                    <a:pt x="222" y="70"/>
                  </a:cubicBezTo>
                  <a:cubicBezTo>
                    <a:pt x="202" y="50"/>
                    <a:pt x="202" y="50"/>
                    <a:pt x="202" y="50"/>
                  </a:cubicBezTo>
                  <a:cubicBezTo>
                    <a:pt x="196" y="44"/>
                    <a:pt x="196" y="35"/>
                    <a:pt x="202" y="29"/>
                  </a:cubicBezTo>
                  <a:cubicBezTo>
                    <a:pt x="208" y="23"/>
                    <a:pt x="217" y="23"/>
                    <a:pt x="223" y="29"/>
                  </a:cubicBezTo>
                  <a:close/>
                  <a:moveTo>
                    <a:pt x="472" y="116"/>
                  </a:moveTo>
                  <a:cubicBezTo>
                    <a:pt x="472" y="154"/>
                    <a:pt x="472" y="154"/>
                    <a:pt x="472" y="154"/>
                  </a:cubicBezTo>
                  <a:cubicBezTo>
                    <a:pt x="472" y="163"/>
                    <a:pt x="465" y="170"/>
                    <a:pt x="456" y="170"/>
                  </a:cubicBezTo>
                  <a:cubicBezTo>
                    <a:pt x="318" y="170"/>
                    <a:pt x="318" y="170"/>
                    <a:pt x="318" y="170"/>
                  </a:cubicBezTo>
                  <a:cubicBezTo>
                    <a:pt x="310" y="170"/>
                    <a:pt x="302" y="163"/>
                    <a:pt x="302" y="154"/>
                  </a:cubicBezTo>
                  <a:cubicBezTo>
                    <a:pt x="302" y="16"/>
                    <a:pt x="302" y="16"/>
                    <a:pt x="302" y="16"/>
                  </a:cubicBezTo>
                  <a:cubicBezTo>
                    <a:pt x="302" y="7"/>
                    <a:pt x="310" y="0"/>
                    <a:pt x="318" y="0"/>
                  </a:cubicBezTo>
                  <a:cubicBezTo>
                    <a:pt x="456" y="0"/>
                    <a:pt x="456" y="0"/>
                    <a:pt x="456" y="0"/>
                  </a:cubicBezTo>
                  <a:cubicBezTo>
                    <a:pt x="465" y="0"/>
                    <a:pt x="472" y="7"/>
                    <a:pt x="472" y="16"/>
                  </a:cubicBezTo>
                  <a:cubicBezTo>
                    <a:pt x="472" y="54"/>
                    <a:pt x="472" y="54"/>
                    <a:pt x="472" y="54"/>
                  </a:cubicBezTo>
                  <a:cubicBezTo>
                    <a:pt x="469" y="54"/>
                    <a:pt x="469" y="54"/>
                    <a:pt x="469" y="54"/>
                  </a:cubicBezTo>
                  <a:cubicBezTo>
                    <a:pt x="452" y="54"/>
                    <a:pt x="438" y="68"/>
                    <a:pt x="438" y="85"/>
                  </a:cubicBezTo>
                  <a:cubicBezTo>
                    <a:pt x="438" y="102"/>
                    <a:pt x="452" y="116"/>
                    <a:pt x="469" y="116"/>
                  </a:cubicBezTo>
                  <a:lnTo>
                    <a:pt x="472" y="116"/>
                  </a:lnTo>
                  <a:close/>
                  <a:moveTo>
                    <a:pt x="525" y="29"/>
                  </a:moveTo>
                  <a:cubicBezTo>
                    <a:pt x="582" y="85"/>
                    <a:pt x="582" y="85"/>
                    <a:pt x="582" y="85"/>
                  </a:cubicBezTo>
                  <a:cubicBezTo>
                    <a:pt x="525" y="142"/>
                    <a:pt x="525" y="142"/>
                    <a:pt x="525" y="142"/>
                  </a:cubicBezTo>
                  <a:cubicBezTo>
                    <a:pt x="522" y="145"/>
                    <a:pt x="518" y="146"/>
                    <a:pt x="514" y="146"/>
                  </a:cubicBezTo>
                  <a:cubicBezTo>
                    <a:pt x="510" y="146"/>
                    <a:pt x="507" y="145"/>
                    <a:pt x="504" y="142"/>
                  </a:cubicBezTo>
                  <a:cubicBezTo>
                    <a:pt x="498" y="136"/>
                    <a:pt x="498" y="127"/>
                    <a:pt x="504" y="121"/>
                  </a:cubicBezTo>
                  <a:cubicBezTo>
                    <a:pt x="524" y="100"/>
                    <a:pt x="524" y="100"/>
                    <a:pt x="524" y="100"/>
                  </a:cubicBezTo>
                  <a:cubicBezTo>
                    <a:pt x="469" y="100"/>
                    <a:pt x="469" y="100"/>
                    <a:pt x="469" y="100"/>
                  </a:cubicBezTo>
                  <a:cubicBezTo>
                    <a:pt x="461" y="100"/>
                    <a:pt x="454" y="94"/>
                    <a:pt x="454" y="85"/>
                  </a:cubicBezTo>
                  <a:cubicBezTo>
                    <a:pt x="454" y="77"/>
                    <a:pt x="461" y="70"/>
                    <a:pt x="469" y="70"/>
                  </a:cubicBezTo>
                  <a:cubicBezTo>
                    <a:pt x="524" y="70"/>
                    <a:pt x="524" y="70"/>
                    <a:pt x="524" y="70"/>
                  </a:cubicBezTo>
                  <a:cubicBezTo>
                    <a:pt x="504" y="50"/>
                    <a:pt x="504" y="50"/>
                    <a:pt x="504" y="50"/>
                  </a:cubicBezTo>
                  <a:cubicBezTo>
                    <a:pt x="498" y="44"/>
                    <a:pt x="498" y="35"/>
                    <a:pt x="504" y="29"/>
                  </a:cubicBezTo>
                  <a:cubicBezTo>
                    <a:pt x="510" y="23"/>
                    <a:pt x="519" y="23"/>
                    <a:pt x="525"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4" name="Grupa 17">
            <a:extLst>
              <a:ext uri="{FF2B5EF4-FFF2-40B4-BE49-F238E27FC236}">
                <a16:creationId xmlns:a16="http://schemas.microsoft.com/office/drawing/2014/main" id="{CE7D9169-EDA9-914B-24EB-F065C627ADC4}"/>
              </a:ext>
            </a:extLst>
          </p:cNvPr>
          <p:cNvGrpSpPr/>
          <p:nvPr/>
        </p:nvGrpSpPr>
        <p:grpSpPr>
          <a:xfrm>
            <a:off x="2401231" y="5039845"/>
            <a:ext cx="4237023" cy="1025680"/>
            <a:chOff x="2401231" y="5039845"/>
            <a:chExt cx="4237023" cy="1025680"/>
          </a:xfrm>
        </p:grpSpPr>
        <p:grpSp>
          <p:nvGrpSpPr>
            <p:cNvPr id="25" name="Grupa 6">
              <a:extLst>
                <a:ext uri="{FF2B5EF4-FFF2-40B4-BE49-F238E27FC236}">
                  <a16:creationId xmlns:a16="http://schemas.microsoft.com/office/drawing/2014/main" id="{A96D0B7C-DA31-6239-E6A4-B0C2B6321DE8}"/>
                </a:ext>
              </a:extLst>
            </p:cNvPr>
            <p:cNvGrpSpPr/>
            <p:nvPr/>
          </p:nvGrpSpPr>
          <p:grpSpPr>
            <a:xfrm>
              <a:off x="2401231" y="5039845"/>
              <a:ext cx="4237023" cy="1025680"/>
              <a:chOff x="2401231" y="5039845"/>
              <a:chExt cx="4237023" cy="1025680"/>
            </a:xfrm>
          </p:grpSpPr>
          <p:sp>
            <p:nvSpPr>
              <p:cNvPr id="27" name="Pięciokąt 24">
                <a:extLst>
                  <a:ext uri="{FF2B5EF4-FFF2-40B4-BE49-F238E27FC236}">
                    <a16:creationId xmlns:a16="http://schemas.microsoft.com/office/drawing/2014/main" id="{EB782669-9257-9856-D555-2FD5F42A1312}"/>
                  </a:ext>
                </a:extLst>
              </p:cNvPr>
              <p:cNvSpPr/>
              <p:nvPr/>
            </p:nvSpPr>
            <p:spPr>
              <a:xfrm>
                <a:off x="3114220" y="5039845"/>
                <a:ext cx="3524034" cy="1025680"/>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p:txBody>
          </p:sp>
          <p:sp>
            <p:nvSpPr>
              <p:cNvPr id="28" name="pole tekstowe 25">
                <a:extLst>
                  <a:ext uri="{FF2B5EF4-FFF2-40B4-BE49-F238E27FC236}">
                    <a16:creationId xmlns:a16="http://schemas.microsoft.com/office/drawing/2014/main" id="{BC1583A9-6EB8-76DF-C476-5AA31789DAD8}"/>
                  </a:ext>
                </a:extLst>
              </p:cNvPr>
              <p:cNvSpPr txBox="1"/>
              <p:nvPr/>
            </p:nvSpPr>
            <p:spPr>
              <a:xfrm>
                <a:off x="3719331" y="5062584"/>
                <a:ext cx="2580946" cy="980201"/>
              </a:xfrm>
              <a:prstGeom prst="rect">
                <a:avLst/>
              </a:prstGeom>
              <a:noFill/>
            </p:spPr>
            <p:txBody>
              <a:bodyPr wrap="square" lIns="108000" tIns="81000" rIns="108000" bIns="81000" rtlCol="0" anchor="ctr" anchorCtr="0">
                <a:noAutofit/>
              </a:bodyPr>
              <a:lstStyle>
                <a:defPPr>
                  <a:defRPr lang="pl-PL"/>
                </a:defPPr>
                <a:lvl1pPr algn="ctr">
                  <a:defRPr sz="2400" b="1"/>
                </a:lvl1pPr>
              </a:lstStyle>
              <a:p>
                <a:pPr algn="l"/>
                <a:r>
                  <a:rPr lang="en-US" b="0" dirty="0"/>
                  <a:t>Image Recognition</a:t>
                </a:r>
              </a:p>
            </p:txBody>
          </p:sp>
          <p:sp>
            <p:nvSpPr>
              <p:cNvPr id="29" name="Sześciokąt 26">
                <a:extLst>
                  <a:ext uri="{FF2B5EF4-FFF2-40B4-BE49-F238E27FC236}">
                    <a16:creationId xmlns:a16="http://schemas.microsoft.com/office/drawing/2014/main" id="{2F1A19F9-7AE1-FB03-A3EF-A1390CED6136}"/>
                  </a:ext>
                </a:extLst>
              </p:cNvPr>
              <p:cNvSpPr>
                <a:spLocks noChangeAspect="1"/>
              </p:cNvSpPr>
              <p:nvPr/>
            </p:nvSpPr>
            <p:spPr>
              <a:xfrm>
                <a:off x="2401231" y="5039845"/>
                <a:ext cx="1189786" cy="1025680"/>
              </a:xfrm>
              <a:prstGeom prst="hexagon">
                <a:avLst/>
              </a:prstGeom>
              <a:solidFill>
                <a:schemeClr val="accent2"/>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defTabSz="711200">
                  <a:lnSpc>
                    <a:spcPct val="90000"/>
                  </a:lnSpc>
                  <a:spcBef>
                    <a:spcPct val="0"/>
                  </a:spcBef>
                  <a:spcAft>
                    <a:spcPct val="35000"/>
                  </a:spcAft>
                </a:pPr>
                <a:endParaRPr lang="en-US" sz="2000" dirty="0"/>
              </a:p>
            </p:txBody>
          </p:sp>
        </p:grpSp>
        <p:sp>
          <p:nvSpPr>
            <p:cNvPr id="26" name="Freeform 6">
              <a:extLst>
                <a:ext uri="{FF2B5EF4-FFF2-40B4-BE49-F238E27FC236}">
                  <a16:creationId xmlns:a16="http://schemas.microsoft.com/office/drawing/2014/main" id="{6E558FA0-8F6A-2767-EA0C-119FFA1A3941}"/>
                </a:ext>
              </a:extLst>
            </p:cNvPr>
            <p:cNvSpPr>
              <a:spLocks noChangeAspect="1" noEditPoints="1"/>
            </p:cNvSpPr>
            <p:nvPr/>
          </p:nvSpPr>
          <p:spPr bwMode="auto">
            <a:xfrm>
              <a:off x="2662062" y="5402971"/>
              <a:ext cx="668124" cy="299429"/>
            </a:xfrm>
            <a:custGeom>
              <a:avLst/>
              <a:gdLst>
                <a:gd name="T0" fmla="*/ 390 w 392"/>
                <a:gd name="T1" fmla="*/ 82 h 176"/>
                <a:gd name="T2" fmla="*/ 196 w 392"/>
                <a:gd name="T3" fmla="*/ 0 h 176"/>
                <a:gd name="T4" fmla="*/ 192 w 392"/>
                <a:gd name="T5" fmla="*/ 0 h 176"/>
                <a:gd name="T6" fmla="*/ 3 w 392"/>
                <a:gd name="T7" fmla="*/ 82 h 176"/>
                <a:gd name="T8" fmla="*/ 0 w 392"/>
                <a:gd name="T9" fmla="*/ 88 h 176"/>
                <a:gd name="T10" fmla="*/ 3 w 392"/>
                <a:gd name="T11" fmla="*/ 94 h 176"/>
                <a:gd name="T12" fmla="*/ 196 w 392"/>
                <a:gd name="T13" fmla="*/ 176 h 176"/>
                <a:gd name="T14" fmla="*/ 199 w 392"/>
                <a:gd name="T15" fmla="*/ 176 h 176"/>
                <a:gd name="T16" fmla="*/ 390 w 392"/>
                <a:gd name="T17" fmla="*/ 94 h 176"/>
                <a:gd name="T18" fmla="*/ 392 w 392"/>
                <a:gd name="T19" fmla="*/ 88 h 176"/>
                <a:gd name="T20" fmla="*/ 390 w 392"/>
                <a:gd name="T21" fmla="*/ 82 h 176"/>
                <a:gd name="T22" fmla="*/ 196 w 392"/>
                <a:gd name="T23" fmla="*/ 158 h 176"/>
                <a:gd name="T24" fmla="*/ 126 w 392"/>
                <a:gd name="T25" fmla="*/ 88 h 176"/>
                <a:gd name="T26" fmla="*/ 196 w 392"/>
                <a:gd name="T27" fmla="*/ 18 h 176"/>
                <a:gd name="T28" fmla="*/ 266 w 392"/>
                <a:gd name="T29" fmla="*/ 88 h 176"/>
                <a:gd name="T30" fmla="*/ 196 w 392"/>
                <a:gd name="T31" fmla="*/ 158 h 176"/>
                <a:gd name="T32" fmla="*/ 140 w 392"/>
                <a:gd name="T33" fmla="*/ 23 h 176"/>
                <a:gd name="T34" fmla="*/ 110 w 392"/>
                <a:gd name="T35" fmla="*/ 88 h 176"/>
                <a:gd name="T36" fmla="*/ 136 w 392"/>
                <a:gd name="T37" fmla="*/ 149 h 176"/>
                <a:gd name="T38" fmla="*/ 20 w 392"/>
                <a:gd name="T39" fmla="*/ 88 h 176"/>
                <a:gd name="T40" fmla="*/ 140 w 392"/>
                <a:gd name="T41" fmla="*/ 23 h 176"/>
                <a:gd name="T42" fmla="*/ 255 w 392"/>
                <a:gd name="T43" fmla="*/ 150 h 176"/>
                <a:gd name="T44" fmla="*/ 282 w 392"/>
                <a:gd name="T45" fmla="*/ 88 h 176"/>
                <a:gd name="T46" fmla="*/ 255 w 392"/>
                <a:gd name="T47" fmla="*/ 25 h 176"/>
                <a:gd name="T48" fmla="*/ 372 w 392"/>
                <a:gd name="T49" fmla="*/ 88 h 176"/>
                <a:gd name="T50" fmla="*/ 255 w 392"/>
                <a:gd name="T51" fmla="*/ 150 h 176"/>
                <a:gd name="T52" fmla="*/ 218 w 392"/>
                <a:gd name="T53" fmla="*/ 88 h 176"/>
                <a:gd name="T54" fmla="*/ 228 w 392"/>
                <a:gd name="T55" fmla="*/ 84 h 176"/>
                <a:gd name="T56" fmla="*/ 228 w 392"/>
                <a:gd name="T57" fmla="*/ 88 h 176"/>
                <a:gd name="T58" fmla="*/ 196 w 392"/>
                <a:gd name="T59" fmla="*/ 119 h 176"/>
                <a:gd name="T60" fmla="*/ 165 w 392"/>
                <a:gd name="T61" fmla="*/ 88 h 176"/>
                <a:gd name="T62" fmla="*/ 196 w 392"/>
                <a:gd name="T63" fmla="*/ 56 h 176"/>
                <a:gd name="T64" fmla="*/ 209 w 392"/>
                <a:gd name="T65" fmla="*/ 59 h 176"/>
                <a:gd name="T66" fmla="*/ 203 w 392"/>
                <a:gd name="T67" fmla="*/ 72 h 176"/>
                <a:gd name="T68" fmla="*/ 218 w 392"/>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2" h="176">
                  <a:moveTo>
                    <a:pt x="390" y="82"/>
                  </a:moveTo>
                  <a:cubicBezTo>
                    <a:pt x="346" y="46"/>
                    <a:pt x="278" y="2"/>
                    <a:pt x="196" y="0"/>
                  </a:cubicBezTo>
                  <a:cubicBezTo>
                    <a:pt x="195" y="0"/>
                    <a:pt x="194" y="0"/>
                    <a:pt x="192" y="0"/>
                  </a:cubicBezTo>
                  <a:cubicBezTo>
                    <a:pt x="110" y="0"/>
                    <a:pt x="44" y="45"/>
                    <a:pt x="3" y="82"/>
                  </a:cubicBezTo>
                  <a:cubicBezTo>
                    <a:pt x="1" y="84"/>
                    <a:pt x="0" y="86"/>
                    <a:pt x="0" y="88"/>
                  </a:cubicBezTo>
                  <a:cubicBezTo>
                    <a:pt x="0" y="91"/>
                    <a:pt x="1" y="93"/>
                    <a:pt x="3" y="94"/>
                  </a:cubicBezTo>
                  <a:cubicBezTo>
                    <a:pt x="47" y="132"/>
                    <a:pt x="127" y="174"/>
                    <a:pt x="196" y="176"/>
                  </a:cubicBezTo>
                  <a:cubicBezTo>
                    <a:pt x="197" y="176"/>
                    <a:pt x="198" y="176"/>
                    <a:pt x="199" y="176"/>
                  </a:cubicBezTo>
                  <a:cubicBezTo>
                    <a:pt x="266" y="176"/>
                    <a:pt x="355" y="128"/>
                    <a:pt x="390" y="94"/>
                  </a:cubicBezTo>
                  <a:cubicBezTo>
                    <a:pt x="392" y="92"/>
                    <a:pt x="392" y="90"/>
                    <a:pt x="392" y="88"/>
                  </a:cubicBezTo>
                  <a:cubicBezTo>
                    <a:pt x="392" y="86"/>
                    <a:pt x="391" y="83"/>
                    <a:pt x="390" y="82"/>
                  </a:cubicBezTo>
                  <a:close/>
                  <a:moveTo>
                    <a:pt x="196" y="158"/>
                  </a:moveTo>
                  <a:cubicBezTo>
                    <a:pt x="158" y="158"/>
                    <a:pt x="126" y="127"/>
                    <a:pt x="126" y="88"/>
                  </a:cubicBezTo>
                  <a:cubicBezTo>
                    <a:pt x="126" y="49"/>
                    <a:pt x="158" y="18"/>
                    <a:pt x="196" y="18"/>
                  </a:cubicBezTo>
                  <a:cubicBezTo>
                    <a:pt x="235" y="18"/>
                    <a:pt x="266" y="49"/>
                    <a:pt x="266" y="88"/>
                  </a:cubicBezTo>
                  <a:cubicBezTo>
                    <a:pt x="266" y="127"/>
                    <a:pt x="235" y="158"/>
                    <a:pt x="196" y="158"/>
                  </a:cubicBezTo>
                  <a:close/>
                  <a:moveTo>
                    <a:pt x="140" y="23"/>
                  </a:moveTo>
                  <a:cubicBezTo>
                    <a:pt x="122" y="38"/>
                    <a:pt x="110" y="62"/>
                    <a:pt x="110" y="88"/>
                  </a:cubicBezTo>
                  <a:cubicBezTo>
                    <a:pt x="110" y="112"/>
                    <a:pt x="120" y="134"/>
                    <a:pt x="136" y="149"/>
                  </a:cubicBezTo>
                  <a:cubicBezTo>
                    <a:pt x="92" y="136"/>
                    <a:pt x="50" y="112"/>
                    <a:pt x="20" y="88"/>
                  </a:cubicBezTo>
                  <a:cubicBezTo>
                    <a:pt x="50" y="62"/>
                    <a:pt x="91" y="35"/>
                    <a:pt x="140" y="23"/>
                  </a:cubicBezTo>
                  <a:close/>
                  <a:moveTo>
                    <a:pt x="255" y="150"/>
                  </a:moveTo>
                  <a:cubicBezTo>
                    <a:pt x="272" y="135"/>
                    <a:pt x="282" y="112"/>
                    <a:pt x="282" y="88"/>
                  </a:cubicBezTo>
                  <a:cubicBezTo>
                    <a:pt x="282" y="63"/>
                    <a:pt x="272" y="41"/>
                    <a:pt x="255" y="25"/>
                  </a:cubicBezTo>
                  <a:cubicBezTo>
                    <a:pt x="302" y="39"/>
                    <a:pt x="343" y="64"/>
                    <a:pt x="372" y="88"/>
                  </a:cubicBezTo>
                  <a:cubicBezTo>
                    <a:pt x="347" y="110"/>
                    <a:pt x="301" y="136"/>
                    <a:pt x="255" y="150"/>
                  </a:cubicBezTo>
                  <a:close/>
                  <a:moveTo>
                    <a:pt x="218" y="88"/>
                  </a:moveTo>
                  <a:cubicBezTo>
                    <a:pt x="222" y="88"/>
                    <a:pt x="225" y="87"/>
                    <a:pt x="228" y="84"/>
                  </a:cubicBezTo>
                  <a:cubicBezTo>
                    <a:pt x="228" y="85"/>
                    <a:pt x="228" y="87"/>
                    <a:pt x="228" y="88"/>
                  </a:cubicBezTo>
                  <a:cubicBezTo>
                    <a:pt x="228" y="105"/>
                    <a:pt x="214" y="119"/>
                    <a:pt x="196" y="119"/>
                  </a:cubicBezTo>
                  <a:cubicBezTo>
                    <a:pt x="179" y="119"/>
                    <a:pt x="165" y="105"/>
                    <a:pt x="165" y="88"/>
                  </a:cubicBezTo>
                  <a:cubicBezTo>
                    <a:pt x="165" y="71"/>
                    <a:pt x="179" y="56"/>
                    <a:pt x="196" y="56"/>
                  </a:cubicBezTo>
                  <a:cubicBezTo>
                    <a:pt x="201" y="56"/>
                    <a:pt x="205" y="58"/>
                    <a:pt x="209" y="59"/>
                  </a:cubicBezTo>
                  <a:cubicBezTo>
                    <a:pt x="205" y="62"/>
                    <a:pt x="203" y="67"/>
                    <a:pt x="203" y="72"/>
                  </a:cubicBezTo>
                  <a:cubicBezTo>
                    <a:pt x="203" y="81"/>
                    <a:pt x="210" y="88"/>
                    <a:pt x="218"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0" name="Grupa 14">
            <a:extLst>
              <a:ext uri="{FF2B5EF4-FFF2-40B4-BE49-F238E27FC236}">
                <a16:creationId xmlns:a16="http://schemas.microsoft.com/office/drawing/2014/main" id="{16D353AB-DFA5-63D3-857E-A1B623B36D81}"/>
              </a:ext>
            </a:extLst>
          </p:cNvPr>
          <p:cNvGrpSpPr/>
          <p:nvPr/>
        </p:nvGrpSpPr>
        <p:grpSpPr>
          <a:xfrm>
            <a:off x="7295767" y="1552693"/>
            <a:ext cx="4237023" cy="1061589"/>
            <a:chOff x="7295767" y="1552693"/>
            <a:chExt cx="4237023" cy="1061589"/>
          </a:xfrm>
        </p:grpSpPr>
        <p:grpSp>
          <p:nvGrpSpPr>
            <p:cNvPr id="31" name="Grupa 7">
              <a:extLst>
                <a:ext uri="{FF2B5EF4-FFF2-40B4-BE49-F238E27FC236}">
                  <a16:creationId xmlns:a16="http://schemas.microsoft.com/office/drawing/2014/main" id="{5F42287E-156B-294A-FA48-292EF6450E0A}"/>
                </a:ext>
              </a:extLst>
            </p:cNvPr>
            <p:cNvGrpSpPr/>
            <p:nvPr/>
          </p:nvGrpSpPr>
          <p:grpSpPr>
            <a:xfrm>
              <a:off x="7295767" y="1552693"/>
              <a:ext cx="4237023" cy="1061589"/>
              <a:chOff x="7295767" y="1552693"/>
              <a:chExt cx="4237023" cy="1061589"/>
            </a:xfrm>
          </p:grpSpPr>
          <p:sp>
            <p:nvSpPr>
              <p:cNvPr id="33" name="Pięciokąt 18">
                <a:extLst>
                  <a:ext uri="{FF2B5EF4-FFF2-40B4-BE49-F238E27FC236}">
                    <a16:creationId xmlns:a16="http://schemas.microsoft.com/office/drawing/2014/main" id="{5D5C2551-C5C4-C3F7-0EB9-7913A8DD3BFD}"/>
                  </a:ext>
                </a:extLst>
              </p:cNvPr>
              <p:cNvSpPr/>
              <p:nvPr/>
            </p:nvSpPr>
            <p:spPr>
              <a:xfrm>
                <a:off x="8008756" y="1570648"/>
                <a:ext cx="3524034" cy="1025679"/>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4" name="pole tekstowe 19">
                <a:extLst>
                  <a:ext uri="{FF2B5EF4-FFF2-40B4-BE49-F238E27FC236}">
                    <a16:creationId xmlns:a16="http://schemas.microsoft.com/office/drawing/2014/main" id="{ADC11235-73AD-FD1B-CA95-5518F841E43D}"/>
                  </a:ext>
                </a:extLst>
              </p:cNvPr>
              <p:cNvSpPr txBox="1"/>
              <p:nvPr/>
            </p:nvSpPr>
            <p:spPr>
              <a:xfrm>
                <a:off x="8637323" y="1552693"/>
                <a:ext cx="2586478" cy="1061589"/>
              </a:xfrm>
              <a:prstGeom prst="rect">
                <a:avLst/>
              </a:prstGeom>
              <a:noFill/>
            </p:spPr>
            <p:txBody>
              <a:bodyPr wrap="square" lIns="108000" tIns="81000" rIns="108000" bIns="81000" rtlCol="0" anchor="ctr" anchorCtr="0">
                <a:noAutofit/>
              </a:bodyPr>
              <a:lstStyle>
                <a:defPPr>
                  <a:defRPr lang="pl-PL"/>
                </a:defPPr>
                <a:lvl1pPr>
                  <a:defRPr sz="2400" b="1"/>
                </a:lvl1pPr>
              </a:lstStyle>
              <a:p>
                <a:r>
                  <a:rPr lang="en-US" b="0" dirty="0"/>
                  <a:t>Speech Recognition</a:t>
                </a:r>
              </a:p>
            </p:txBody>
          </p:sp>
          <p:sp>
            <p:nvSpPr>
              <p:cNvPr id="35" name="Sześciokąt 20">
                <a:extLst>
                  <a:ext uri="{FF2B5EF4-FFF2-40B4-BE49-F238E27FC236}">
                    <a16:creationId xmlns:a16="http://schemas.microsoft.com/office/drawing/2014/main" id="{5E378CAE-B47A-B2C9-1936-8D8C9393E449}"/>
                  </a:ext>
                </a:extLst>
              </p:cNvPr>
              <p:cNvSpPr>
                <a:spLocks noChangeAspect="1"/>
              </p:cNvSpPr>
              <p:nvPr/>
            </p:nvSpPr>
            <p:spPr>
              <a:xfrm>
                <a:off x="7295767" y="1570648"/>
                <a:ext cx="1189786" cy="1025679"/>
              </a:xfrm>
              <a:prstGeom prst="hexagon">
                <a:avLst/>
              </a:prstGeom>
              <a:solidFill>
                <a:schemeClr val="accent6"/>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algn="ctr" defTabSz="711200">
                  <a:lnSpc>
                    <a:spcPct val="90000"/>
                  </a:lnSpc>
                  <a:spcBef>
                    <a:spcPct val="0"/>
                  </a:spcBef>
                  <a:spcAft>
                    <a:spcPct val="35000"/>
                  </a:spcAft>
                </a:pPr>
                <a:endParaRPr lang="en-US" sz="2000" dirty="0"/>
              </a:p>
            </p:txBody>
          </p:sp>
        </p:grpSp>
        <p:sp>
          <p:nvSpPr>
            <p:cNvPr id="32" name="Freeform 16">
              <a:extLst>
                <a:ext uri="{FF2B5EF4-FFF2-40B4-BE49-F238E27FC236}">
                  <a16:creationId xmlns:a16="http://schemas.microsoft.com/office/drawing/2014/main" id="{B88524A4-9C3B-F64D-97CA-FFD24935112A}"/>
                </a:ext>
              </a:extLst>
            </p:cNvPr>
            <p:cNvSpPr>
              <a:spLocks noChangeAspect="1" noEditPoints="1"/>
            </p:cNvSpPr>
            <p:nvPr/>
          </p:nvSpPr>
          <p:spPr bwMode="auto">
            <a:xfrm>
              <a:off x="7584192" y="1897417"/>
              <a:ext cx="612937" cy="372140"/>
            </a:xfrm>
            <a:custGeom>
              <a:avLst/>
              <a:gdLst>
                <a:gd name="T0" fmla="*/ 344 w 344"/>
                <a:gd name="T1" fmla="*/ 105 h 209"/>
                <a:gd name="T2" fmla="*/ 305 w 344"/>
                <a:gd name="T3" fmla="*/ 159 h 209"/>
                <a:gd name="T4" fmla="*/ 232 w 344"/>
                <a:gd name="T5" fmla="*/ 209 h 209"/>
                <a:gd name="T6" fmla="*/ 262 w 344"/>
                <a:gd name="T7" fmla="*/ 174 h 209"/>
                <a:gd name="T8" fmla="*/ 233 w 344"/>
                <a:gd name="T9" fmla="*/ 177 h 209"/>
                <a:gd name="T10" fmla="*/ 138 w 344"/>
                <a:gd name="T11" fmla="*/ 142 h 209"/>
                <a:gd name="T12" fmla="*/ 222 w 344"/>
                <a:gd name="T13" fmla="*/ 72 h 209"/>
                <a:gd name="T14" fmla="*/ 206 w 344"/>
                <a:gd name="T15" fmla="*/ 35 h 209"/>
                <a:gd name="T16" fmla="*/ 233 w 344"/>
                <a:gd name="T17" fmla="*/ 33 h 209"/>
                <a:gd name="T18" fmla="*/ 344 w 344"/>
                <a:gd name="T19" fmla="*/ 105 h 209"/>
                <a:gd name="T20" fmla="*/ 206 w 344"/>
                <a:gd name="T21" fmla="*/ 35 h 209"/>
                <a:gd name="T22" fmla="*/ 111 w 344"/>
                <a:gd name="T23" fmla="*/ 0 h 209"/>
                <a:gd name="T24" fmla="*/ 0 w 344"/>
                <a:gd name="T25" fmla="*/ 72 h 209"/>
                <a:gd name="T26" fmla="*/ 39 w 344"/>
                <a:gd name="T27" fmla="*/ 127 h 209"/>
                <a:gd name="T28" fmla="*/ 111 w 344"/>
                <a:gd name="T29" fmla="*/ 177 h 209"/>
                <a:gd name="T30" fmla="*/ 82 w 344"/>
                <a:gd name="T31" fmla="*/ 142 h 209"/>
                <a:gd name="T32" fmla="*/ 111 w 344"/>
                <a:gd name="T33" fmla="*/ 144 h 209"/>
                <a:gd name="T34" fmla="*/ 138 w 344"/>
                <a:gd name="T35" fmla="*/ 142 h 209"/>
                <a:gd name="T36" fmla="*/ 122 w 344"/>
                <a:gd name="T37" fmla="*/ 105 h 209"/>
                <a:gd name="T38" fmla="*/ 206 w 344"/>
                <a:gd name="T39" fmla="*/ 3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 h="209">
                  <a:moveTo>
                    <a:pt x="344" y="105"/>
                  </a:moveTo>
                  <a:cubicBezTo>
                    <a:pt x="344" y="126"/>
                    <a:pt x="329" y="146"/>
                    <a:pt x="305" y="159"/>
                  </a:cubicBezTo>
                  <a:cubicBezTo>
                    <a:pt x="300" y="177"/>
                    <a:pt x="281" y="209"/>
                    <a:pt x="232" y="209"/>
                  </a:cubicBezTo>
                  <a:cubicBezTo>
                    <a:pt x="257" y="195"/>
                    <a:pt x="261" y="182"/>
                    <a:pt x="262" y="174"/>
                  </a:cubicBezTo>
                  <a:cubicBezTo>
                    <a:pt x="253" y="176"/>
                    <a:pt x="243" y="177"/>
                    <a:pt x="233" y="177"/>
                  </a:cubicBezTo>
                  <a:cubicBezTo>
                    <a:pt x="193" y="177"/>
                    <a:pt x="158" y="163"/>
                    <a:pt x="138" y="142"/>
                  </a:cubicBezTo>
                  <a:cubicBezTo>
                    <a:pt x="186" y="134"/>
                    <a:pt x="222" y="106"/>
                    <a:pt x="222" y="72"/>
                  </a:cubicBezTo>
                  <a:cubicBezTo>
                    <a:pt x="222" y="59"/>
                    <a:pt x="216" y="46"/>
                    <a:pt x="206" y="35"/>
                  </a:cubicBezTo>
                  <a:cubicBezTo>
                    <a:pt x="214" y="33"/>
                    <a:pt x="223" y="33"/>
                    <a:pt x="233" y="33"/>
                  </a:cubicBezTo>
                  <a:cubicBezTo>
                    <a:pt x="294" y="33"/>
                    <a:pt x="344" y="65"/>
                    <a:pt x="344" y="105"/>
                  </a:cubicBezTo>
                  <a:close/>
                  <a:moveTo>
                    <a:pt x="206" y="35"/>
                  </a:moveTo>
                  <a:cubicBezTo>
                    <a:pt x="186" y="14"/>
                    <a:pt x="151" y="0"/>
                    <a:pt x="111" y="0"/>
                  </a:cubicBezTo>
                  <a:cubicBezTo>
                    <a:pt x="50" y="0"/>
                    <a:pt x="0" y="33"/>
                    <a:pt x="0" y="72"/>
                  </a:cubicBezTo>
                  <a:cubicBezTo>
                    <a:pt x="0" y="94"/>
                    <a:pt x="15" y="114"/>
                    <a:pt x="39" y="127"/>
                  </a:cubicBezTo>
                  <a:cubicBezTo>
                    <a:pt x="44" y="144"/>
                    <a:pt x="63" y="177"/>
                    <a:pt x="111" y="177"/>
                  </a:cubicBezTo>
                  <a:cubicBezTo>
                    <a:pt x="87" y="163"/>
                    <a:pt x="83" y="150"/>
                    <a:pt x="82" y="142"/>
                  </a:cubicBezTo>
                  <a:cubicBezTo>
                    <a:pt x="91" y="143"/>
                    <a:pt x="101" y="144"/>
                    <a:pt x="111" y="144"/>
                  </a:cubicBezTo>
                  <a:cubicBezTo>
                    <a:pt x="120" y="144"/>
                    <a:pt x="129" y="144"/>
                    <a:pt x="138" y="142"/>
                  </a:cubicBezTo>
                  <a:cubicBezTo>
                    <a:pt x="128" y="131"/>
                    <a:pt x="122" y="118"/>
                    <a:pt x="122" y="105"/>
                  </a:cubicBezTo>
                  <a:cubicBezTo>
                    <a:pt x="122" y="71"/>
                    <a:pt x="158" y="43"/>
                    <a:pt x="206"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6" name="Grupa 13">
            <a:extLst>
              <a:ext uri="{FF2B5EF4-FFF2-40B4-BE49-F238E27FC236}">
                <a16:creationId xmlns:a16="http://schemas.microsoft.com/office/drawing/2014/main" id="{EFF0E910-FF28-F68F-40D4-D5899843FDFB}"/>
              </a:ext>
            </a:extLst>
          </p:cNvPr>
          <p:cNvGrpSpPr/>
          <p:nvPr/>
        </p:nvGrpSpPr>
        <p:grpSpPr>
          <a:xfrm>
            <a:off x="7295767" y="2692900"/>
            <a:ext cx="4237023" cy="1061589"/>
            <a:chOff x="7295767" y="2692900"/>
            <a:chExt cx="4237023" cy="1061589"/>
          </a:xfrm>
        </p:grpSpPr>
        <p:grpSp>
          <p:nvGrpSpPr>
            <p:cNvPr id="37" name="Grupa 8">
              <a:extLst>
                <a:ext uri="{FF2B5EF4-FFF2-40B4-BE49-F238E27FC236}">
                  <a16:creationId xmlns:a16="http://schemas.microsoft.com/office/drawing/2014/main" id="{7D90CC33-A00E-81C6-82FC-121DC75D1EB8}"/>
                </a:ext>
              </a:extLst>
            </p:cNvPr>
            <p:cNvGrpSpPr/>
            <p:nvPr/>
          </p:nvGrpSpPr>
          <p:grpSpPr>
            <a:xfrm>
              <a:off x="7295767" y="2692900"/>
              <a:ext cx="4237023" cy="1061589"/>
              <a:chOff x="7295767" y="2692900"/>
              <a:chExt cx="4237023" cy="1061589"/>
            </a:xfrm>
          </p:grpSpPr>
          <p:sp>
            <p:nvSpPr>
              <p:cNvPr id="39" name="Pięciokąt 18">
                <a:extLst>
                  <a:ext uri="{FF2B5EF4-FFF2-40B4-BE49-F238E27FC236}">
                    <a16:creationId xmlns:a16="http://schemas.microsoft.com/office/drawing/2014/main" id="{C22E07E7-341A-C0ED-2068-3F845F6834EB}"/>
                  </a:ext>
                </a:extLst>
              </p:cNvPr>
              <p:cNvSpPr/>
              <p:nvPr/>
            </p:nvSpPr>
            <p:spPr>
              <a:xfrm>
                <a:off x="8008756" y="2710855"/>
                <a:ext cx="3524034" cy="1025679"/>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0" name="pole tekstowe 19">
                <a:extLst>
                  <a:ext uri="{FF2B5EF4-FFF2-40B4-BE49-F238E27FC236}">
                    <a16:creationId xmlns:a16="http://schemas.microsoft.com/office/drawing/2014/main" id="{C1DB73BE-6ECC-CF99-4F1C-CE316AA3357E}"/>
                  </a:ext>
                </a:extLst>
              </p:cNvPr>
              <p:cNvSpPr txBox="1"/>
              <p:nvPr/>
            </p:nvSpPr>
            <p:spPr>
              <a:xfrm>
                <a:off x="8637323" y="2692900"/>
                <a:ext cx="2586478" cy="1061589"/>
              </a:xfrm>
              <a:prstGeom prst="rect">
                <a:avLst/>
              </a:prstGeom>
              <a:noFill/>
            </p:spPr>
            <p:txBody>
              <a:bodyPr wrap="square" lIns="108000" tIns="81000" rIns="108000" bIns="81000" rtlCol="0" anchor="ctr" anchorCtr="0">
                <a:noAutofit/>
              </a:bodyPr>
              <a:lstStyle/>
              <a:p>
                <a:r>
                  <a:rPr lang="en-US" sz="2400" dirty="0"/>
                  <a:t>Classification</a:t>
                </a:r>
              </a:p>
            </p:txBody>
          </p:sp>
          <p:sp>
            <p:nvSpPr>
              <p:cNvPr id="41" name="Sześciokąt 20">
                <a:extLst>
                  <a:ext uri="{FF2B5EF4-FFF2-40B4-BE49-F238E27FC236}">
                    <a16:creationId xmlns:a16="http://schemas.microsoft.com/office/drawing/2014/main" id="{844D51E1-6C40-83A4-59F7-198BE9324073}"/>
                  </a:ext>
                </a:extLst>
              </p:cNvPr>
              <p:cNvSpPr>
                <a:spLocks noChangeAspect="1"/>
              </p:cNvSpPr>
              <p:nvPr/>
            </p:nvSpPr>
            <p:spPr>
              <a:xfrm>
                <a:off x="7295767" y="2710855"/>
                <a:ext cx="1189786" cy="1025679"/>
              </a:xfrm>
              <a:prstGeom prst="hexagon">
                <a:avLst/>
              </a:prstGeom>
              <a:solidFill>
                <a:schemeClr val="accent4"/>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algn="ctr" defTabSz="711200">
                  <a:lnSpc>
                    <a:spcPct val="90000"/>
                  </a:lnSpc>
                  <a:spcBef>
                    <a:spcPct val="0"/>
                  </a:spcBef>
                  <a:spcAft>
                    <a:spcPct val="35000"/>
                  </a:spcAft>
                </a:pPr>
                <a:endParaRPr lang="en-US" sz="2000" dirty="0"/>
              </a:p>
            </p:txBody>
          </p:sp>
        </p:grpSp>
        <p:sp>
          <p:nvSpPr>
            <p:cNvPr id="38" name="Freeform 6">
              <a:extLst>
                <a:ext uri="{FF2B5EF4-FFF2-40B4-BE49-F238E27FC236}">
                  <a16:creationId xmlns:a16="http://schemas.microsoft.com/office/drawing/2014/main" id="{501C3B1A-7188-6CFA-3E81-3B02C0238C04}"/>
                </a:ext>
              </a:extLst>
            </p:cNvPr>
            <p:cNvSpPr>
              <a:spLocks noChangeAspect="1" noEditPoints="1"/>
            </p:cNvSpPr>
            <p:nvPr/>
          </p:nvSpPr>
          <p:spPr bwMode="auto">
            <a:xfrm>
              <a:off x="7612865" y="3000512"/>
              <a:ext cx="555590" cy="446365"/>
            </a:xfrm>
            <a:custGeom>
              <a:avLst/>
              <a:gdLst>
                <a:gd name="T0" fmla="*/ 219 w 323"/>
                <a:gd name="T1" fmla="*/ 57 h 260"/>
                <a:gd name="T2" fmla="*/ 229 w 323"/>
                <a:gd name="T3" fmla="*/ 10 h 260"/>
                <a:gd name="T4" fmla="*/ 104 w 323"/>
                <a:gd name="T5" fmla="*/ 0 h 260"/>
                <a:gd name="T6" fmla="*/ 95 w 323"/>
                <a:gd name="T7" fmla="*/ 48 h 260"/>
                <a:gd name="T8" fmla="*/ 38 w 323"/>
                <a:gd name="T9" fmla="*/ 173 h 260"/>
                <a:gd name="T10" fmla="*/ 150 w 323"/>
                <a:gd name="T11" fmla="*/ 155 h 260"/>
                <a:gd name="T12" fmla="*/ 161 w 323"/>
                <a:gd name="T13" fmla="*/ 183 h 260"/>
                <a:gd name="T14" fmla="*/ 172 w 323"/>
                <a:gd name="T15" fmla="*/ 155 h 260"/>
                <a:gd name="T16" fmla="*/ 283 w 323"/>
                <a:gd name="T17" fmla="*/ 173 h 260"/>
                <a:gd name="T18" fmla="*/ 305 w 323"/>
                <a:gd name="T19" fmla="*/ 173 h 260"/>
                <a:gd name="T20" fmla="*/ 305 w 323"/>
                <a:gd name="T21" fmla="*/ 143 h 260"/>
                <a:gd name="T22" fmla="*/ 294 w 323"/>
                <a:gd name="T23" fmla="*/ 132 h 260"/>
                <a:gd name="T24" fmla="*/ 172 w 323"/>
                <a:gd name="T25" fmla="*/ 132 h 260"/>
                <a:gd name="T26" fmla="*/ 161 w 323"/>
                <a:gd name="T27" fmla="*/ 76 h 260"/>
                <a:gd name="T28" fmla="*/ 150 w 323"/>
                <a:gd name="T29" fmla="*/ 132 h 260"/>
                <a:gd name="T30" fmla="*/ 27 w 323"/>
                <a:gd name="T31" fmla="*/ 132 h 260"/>
                <a:gd name="T32" fmla="*/ 16 w 323"/>
                <a:gd name="T33" fmla="*/ 143 h 260"/>
                <a:gd name="T34" fmla="*/ 27 w 323"/>
                <a:gd name="T35" fmla="*/ 185 h 260"/>
                <a:gd name="T36" fmla="*/ 276 w 323"/>
                <a:gd name="T37" fmla="*/ 260 h 260"/>
                <a:gd name="T38" fmla="*/ 323 w 323"/>
                <a:gd name="T39" fmla="*/ 250 h 260"/>
                <a:gd name="T40" fmla="*/ 314 w 323"/>
                <a:gd name="T41" fmla="*/ 203 h 260"/>
                <a:gd name="T42" fmla="*/ 266 w 323"/>
                <a:gd name="T43" fmla="*/ 212 h 260"/>
                <a:gd name="T44" fmla="*/ 276 w 323"/>
                <a:gd name="T45" fmla="*/ 260 h 260"/>
                <a:gd name="T46" fmla="*/ 179 w 323"/>
                <a:gd name="T47" fmla="*/ 260 h 260"/>
                <a:gd name="T48" fmla="*/ 189 w 323"/>
                <a:gd name="T49" fmla="*/ 212 h 260"/>
                <a:gd name="T50" fmla="*/ 140 w 323"/>
                <a:gd name="T51" fmla="*/ 203 h 260"/>
                <a:gd name="T52" fmla="*/ 130 w 323"/>
                <a:gd name="T53" fmla="*/ 250 h 260"/>
                <a:gd name="T54" fmla="*/ 9 w 323"/>
                <a:gd name="T55" fmla="*/ 260 h 260"/>
                <a:gd name="T56" fmla="*/ 56 w 323"/>
                <a:gd name="T57" fmla="*/ 250 h 260"/>
                <a:gd name="T58" fmla="*/ 47 w 323"/>
                <a:gd name="T59" fmla="*/ 203 h 260"/>
                <a:gd name="T60" fmla="*/ 0 w 323"/>
                <a:gd name="T61" fmla="*/ 212 h 260"/>
                <a:gd name="T62" fmla="*/ 9 w 323"/>
                <a:gd name="T6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3" h="260">
                  <a:moveTo>
                    <a:pt x="104" y="57"/>
                  </a:moveTo>
                  <a:cubicBezTo>
                    <a:pt x="219" y="57"/>
                    <a:pt x="219" y="57"/>
                    <a:pt x="219" y="57"/>
                  </a:cubicBezTo>
                  <a:cubicBezTo>
                    <a:pt x="224" y="57"/>
                    <a:pt x="229" y="53"/>
                    <a:pt x="229" y="48"/>
                  </a:cubicBezTo>
                  <a:cubicBezTo>
                    <a:pt x="229" y="48"/>
                    <a:pt x="229" y="48"/>
                    <a:pt x="229" y="10"/>
                  </a:cubicBezTo>
                  <a:cubicBezTo>
                    <a:pt x="229" y="4"/>
                    <a:pt x="224" y="0"/>
                    <a:pt x="219" y="0"/>
                  </a:cubicBezTo>
                  <a:cubicBezTo>
                    <a:pt x="219" y="0"/>
                    <a:pt x="143" y="0"/>
                    <a:pt x="104" y="0"/>
                  </a:cubicBezTo>
                  <a:cubicBezTo>
                    <a:pt x="98" y="0"/>
                    <a:pt x="95" y="4"/>
                    <a:pt x="95" y="10"/>
                  </a:cubicBezTo>
                  <a:cubicBezTo>
                    <a:pt x="95" y="10"/>
                    <a:pt x="95" y="10"/>
                    <a:pt x="95" y="48"/>
                  </a:cubicBezTo>
                  <a:cubicBezTo>
                    <a:pt x="95" y="53"/>
                    <a:pt x="98" y="57"/>
                    <a:pt x="104" y="57"/>
                  </a:cubicBezTo>
                  <a:close/>
                  <a:moveTo>
                    <a:pt x="38" y="173"/>
                  </a:moveTo>
                  <a:cubicBezTo>
                    <a:pt x="38" y="155"/>
                    <a:pt x="38" y="155"/>
                    <a:pt x="38" y="155"/>
                  </a:cubicBezTo>
                  <a:cubicBezTo>
                    <a:pt x="150" y="155"/>
                    <a:pt x="150" y="155"/>
                    <a:pt x="150" y="155"/>
                  </a:cubicBezTo>
                  <a:cubicBezTo>
                    <a:pt x="150" y="172"/>
                    <a:pt x="150" y="172"/>
                    <a:pt x="150" y="172"/>
                  </a:cubicBezTo>
                  <a:cubicBezTo>
                    <a:pt x="150" y="178"/>
                    <a:pt x="155" y="183"/>
                    <a:pt x="161" y="183"/>
                  </a:cubicBezTo>
                  <a:cubicBezTo>
                    <a:pt x="167" y="183"/>
                    <a:pt x="172" y="178"/>
                    <a:pt x="172" y="172"/>
                  </a:cubicBezTo>
                  <a:cubicBezTo>
                    <a:pt x="172" y="155"/>
                    <a:pt x="172" y="155"/>
                    <a:pt x="172" y="155"/>
                  </a:cubicBezTo>
                  <a:cubicBezTo>
                    <a:pt x="283" y="155"/>
                    <a:pt x="283" y="155"/>
                    <a:pt x="283" y="155"/>
                  </a:cubicBezTo>
                  <a:cubicBezTo>
                    <a:pt x="283" y="173"/>
                    <a:pt x="283" y="173"/>
                    <a:pt x="283" y="173"/>
                  </a:cubicBezTo>
                  <a:cubicBezTo>
                    <a:pt x="283" y="180"/>
                    <a:pt x="288" y="185"/>
                    <a:pt x="294" y="185"/>
                  </a:cubicBezTo>
                  <a:cubicBezTo>
                    <a:pt x="300" y="185"/>
                    <a:pt x="305" y="180"/>
                    <a:pt x="305" y="173"/>
                  </a:cubicBezTo>
                  <a:cubicBezTo>
                    <a:pt x="305" y="144"/>
                    <a:pt x="305" y="144"/>
                    <a:pt x="305" y="144"/>
                  </a:cubicBezTo>
                  <a:cubicBezTo>
                    <a:pt x="305" y="143"/>
                    <a:pt x="305" y="143"/>
                    <a:pt x="305" y="143"/>
                  </a:cubicBezTo>
                  <a:cubicBezTo>
                    <a:pt x="305" y="137"/>
                    <a:pt x="300" y="132"/>
                    <a:pt x="294" y="132"/>
                  </a:cubicBezTo>
                  <a:cubicBezTo>
                    <a:pt x="294" y="132"/>
                    <a:pt x="294" y="132"/>
                    <a:pt x="294" y="132"/>
                  </a:cubicBezTo>
                  <a:cubicBezTo>
                    <a:pt x="294" y="132"/>
                    <a:pt x="294" y="132"/>
                    <a:pt x="294" y="132"/>
                  </a:cubicBezTo>
                  <a:cubicBezTo>
                    <a:pt x="172" y="132"/>
                    <a:pt x="172" y="132"/>
                    <a:pt x="172" y="132"/>
                  </a:cubicBezTo>
                  <a:cubicBezTo>
                    <a:pt x="172" y="86"/>
                    <a:pt x="172" y="86"/>
                    <a:pt x="172" y="86"/>
                  </a:cubicBezTo>
                  <a:cubicBezTo>
                    <a:pt x="172" y="81"/>
                    <a:pt x="167" y="76"/>
                    <a:pt x="161" y="76"/>
                  </a:cubicBezTo>
                  <a:cubicBezTo>
                    <a:pt x="155" y="76"/>
                    <a:pt x="150" y="81"/>
                    <a:pt x="150" y="86"/>
                  </a:cubicBezTo>
                  <a:cubicBezTo>
                    <a:pt x="150" y="132"/>
                    <a:pt x="150" y="132"/>
                    <a:pt x="150" y="132"/>
                  </a:cubicBezTo>
                  <a:cubicBezTo>
                    <a:pt x="28" y="132"/>
                    <a:pt x="28" y="132"/>
                    <a:pt x="28" y="132"/>
                  </a:cubicBezTo>
                  <a:cubicBezTo>
                    <a:pt x="28" y="132"/>
                    <a:pt x="28" y="132"/>
                    <a:pt x="27" y="132"/>
                  </a:cubicBezTo>
                  <a:cubicBezTo>
                    <a:pt x="27" y="132"/>
                    <a:pt x="27" y="132"/>
                    <a:pt x="27" y="132"/>
                  </a:cubicBezTo>
                  <a:cubicBezTo>
                    <a:pt x="21" y="132"/>
                    <a:pt x="16" y="137"/>
                    <a:pt x="16" y="143"/>
                  </a:cubicBezTo>
                  <a:cubicBezTo>
                    <a:pt x="16" y="173"/>
                    <a:pt x="16" y="173"/>
                    <a:pt x="16" y="173"/>
                  </a:cubicBezTo>
                  <a:cubicBezTo>
                    <a:pt x="16" y="180"/>
                    <a:pt x="21" y="185"/>
                    <a:pt x="27" y="185"/>
                  </a:cubicBezTo>
                  <a:cubicBezTo>
                    <a:pt x="33" y="185"/>
                    <a:pt x="38" y="180"/>
                    <a:pt x="38" y="173"/>
                  </a:cubicBezTo>
                  <a:moveTo>
                    <a:pt x="276" y="260"/>
                  </a:moveTo>
                  <a:cubicBezTo>
                    <a:pt x="314" y="260"/>
                    <a:pt x="314" y="260"/>
                    <a:pt x="314" y="260"/>
                  </a:cubicBezTo>
                  <a:cubicBezTo>
                    <a:pt x="319" y="260"/>
                    <a:pt x="323" y="255"/>
                    <a:pt x="323" y="250"/>
                  </a:cubicBezTo>
                  <a:cubicBezTo>
                    <a:pt x="323" y="250"/>
                    <a:pt x="323" y="250"/>
                    <a:pt x="323" y="212"/>
                  </a:cubicBezTo>
                  <a:cubicBezTo>
                    <a:pt x="323" y="207"/>
                    <a:pt x="319" y="203"/>
                    <a:pt x="314" y="203"/>
                  </a:cubicBezTo>
                  <a:cubicBezTo>
                    <a:pt x="314" y="203"/>
                    <a:pt x="314" y="203"/>
                    <a:pt x="276" y="203"/>
                  </a:cubicBezTo>
                  <a:cubicBezTo>
                    <a:pt x="271" y="203"/>
                    <a:pt x="266" y="207"/>
                    <a:pt x="266" y="212"/>
                  </a:cubicBezTo>
                  <a:cubicBezTo>
                    <a:pt x="266" y="212"/>
                    <a:pt x="266" y="212"/>
                    <a:pt x="266" y="250"/>
                  </a:cubicBezTo>
                  <a:cubicBezTo>
                    <a:pt x="266" y="255"/>
                    <a:pt x="271" y="260"/>
                    <a:pt x="276" y="260"/>
                  </a:cubicBezTo>
                  <a:close/>
                  <a:moveTo>
                    <a:pt x="140" y="260"/>
                  </a:moveTo>
                  <a:cubicBezTo>
                    <a:pt x="179" y="260"/>
                    <a:pt x="179" y="260"/>
                    <a:pt x="179" y="260"/>
                  </a:cubicBezTo>
                  <a:cubicBezTo>
                    <a:pt x="184" y="260"/>
                    <a:pt x="189" y="255"/>
                    <a:pt x="189" y="250"/>
                  </a:cubicBezTo>
                  <a:cubicBezTo>
                    <a:pt x="189" y="250"/>
                    <a:pt x="189" y="250"/>
                    <a:pt x="189" y="212"/>
                  </a:cubicBezTo>
                  <a:cubicBezTo>
                    <a:pt x="189" y="207"/>
                    <a:pt x="184" y="203"/>
                    <a:pt x="179" y="203"/>
                  </a:cubicBezTo>
                  <a:cubicBezTo>
                    <a:pt x="179" y="203"/>
                    <a:pt x="179" y="203"/>
                    <a:pt x="140" y="203"/>
                  </a:cubicBezTo>
                  <a:cubicBezTo>
                    <a:pt x="134" y="203"/>
                    <a:pt x="130" y="207"/>
                    <a:pt x="130" y="212"/>
                  </a:cubicBezTo>
                  <a:cubicBezTo>
                    <a:pt x="130" y="212"/>
                    <a:pt x="130" y="212"/>
                    <a:pt x="130" y="250"/>
                  </a:cubicBezTo>
                  <a:cubicBezTo>
                    <a:pt x="130" y="255"/>
                    <a:pt x="134" y="260"/>
                    <a:pt x="140" y="260"/>
                  </a:cubicBezTo>
                  <a:close/>
                  <a:moveTo>
                    <a:pt x="9" y="260"/>
                  </a:moveTo>
                  <a:cubicBezTo>
                    <a:pt x="47" y="260"/>
                    <a:pt x="47" y="260"/>
                    <a:pt x="47" y="260"/>
                  </a:cubicBezTo>
                  <a:cubicBezTo>
                    <a:pt x="52" y="260"/>
                    <a:pt x="56" y="255"/>
                    <a:pt x="56" y="250"/>
                  </a:cubicBezTo>
                  <a:cubicBezTo>
                    <a:pt x="56" y="250"/>
                    <a:pt x="56" y="250"/>
                    <a:pt x="56" y="212"/>
                  </a:cubicBezTo>
                  <a:cubicBezTo>
                    <a:pt x="56" y="207"/>
                    <a:pt x="52" y="203"/>
                    <a:pt x="47" y="203"/>
                  </a:cubicBezTo>
                  <a:cubicBezTo>
                    <a:pt x="47" y="203"/>
                    <a:pt x="47" y="203"/>
                    <a:pt x="9" y="203"/>
                  </a:cubicBezTo>
                  <a:cubicBezTo>
                    <a:pt x="4" y="203"/>
                    <a:pt x="0" y="207"/>
                    <a:pt x="0" y="212"/>
                  </a:cubicBezTo>
                  <a:cubicBezTo>
                    <a:pt x="0" y="212"/>
                    <a:pt x="0" y="212"/>
                    <a:pt x="0" y="250"/>
                  </a:cubicBezTo>
                  <a:cubicBezTo>
                    <a:pt x="0" y="255"/>
                    <a:pt x="4" y="260"/>
                    <a:pt x="9" y="2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2" name="Grupa 12">
            <a:extLst>
              <a:ext uri="{FF2B5EF4-FFF2-40B4-BE49-F238E27FC236}">
                <a16:creationId xmlns:a16="http://schemas.microsoft.com/office/drawing/2014/main" id="{0D52DE56-941B-DA66-6286-04A5A49E1D63}"/>
              </a:ext>
            </a:extLst>
          </p:cNvPr>
          <p:cNvGrpSpPr/>
          <p:nvPr/>
        </p:nvGrpSpPr>
        <p:grpSpPr>
          <a:xfrm>
            <a:off x="7295767" y="3848036"/>
            <a:ext cx="4237023" cy="1061589"/>
            <a:chOff x="7295767" y="3848036"/>
            <a:chExt cx="4237023" cy="1061589"/>
          </a:xfrm>
        </p:grpSpPr>
        <p:grpSp>
          <p:nvGrpSpPr>
            <p:cNvPr id="43" name="Grupa 9">
              <a:extLst>
                <a:ext uri="{FF2B5EF4-FFF2-40B4-BE49-F238E27FC236}">
                  <a16:creationId xmlns:a16="http://schemas.microsoft.com/office/drawing/2014/main" id="{A3A368A1-50C5-B0F9-4C08-CE3A6111C6C9}"/>
                </a:ext>
              </a:extLst>
            </p:cNvPr>
            <p:cNvGrpSpPr/>
            <p:nvPr/>
          </p:nvGrpSpPr>
          <p:grpSpPr>
            <a:xfrm>
              <a:off x="7295767" y="3848036"/>
              <a:ext cx="4237023" cy="1061589"/>
              <a:chOff x="7295767" y="3848036"/>
              <a:chExt cx="4237023" cy="1061589"/>
            </a:xfrm>
          </p:grpSpPr>
          <p:sp>
            <p:nvSpPr>
              <p:cNvPr id="45" name="Pięciokąt 36">
                <a:extLst>
                  <a:ext uri="{FF2B5EF4-FFF2-40B4-BE49-F238E27FC236}">
                    <a16:creationId xmlns:a16="http://schemas.microsoft.com/office/drawing/2014/main" id="{26DE86E0-9770-92CC-4E02-E3D39BE1D9DC}"/>
                  </a:ext>
                </a:extLst>
              </p:cNvPr>
              <p:cNvSpPr/>
              <p:nvPr/>
            </p:nvSpPr>
            <p:spPr>
              <a:xfrm>
                <a:off x="8008756" y="3865991"/>
                <a:ext cx="3524034" cy="1025679"/>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6" name="pole tekstowe 37">
                <a:extLst>
                  <a:ext uri="{FF2B5EF4-FFF2-40B4-BE49-F238E27FC236}">
                    <a16:creationId xmlns:a16="http://schemas.microsoft.com/office/drawing/2014/main" id="{9A93C3DE-C82F-2298-81FE-BCDDDBB578F9}"/>
                  </a:ext>
                </a:extLst>
              </p:cNvPr>
              <p:cNvSpPr txBox="1"/>
              <p:nvPr/>
            </p:nvSpPr>
            <p:spPr>
              <a:xfrm>
                <a:off x="8637323" y="3848036"/>
                <a:ext cx="2586478" cy="1061589"/>
              </a:xfrm>
              <a:prstGeom prst="rect">
                <a:avLst/>
              </a:prstGeom>
              <a:noFill/>
            </p:spPr>
            <p:txBody>
              <a:bodyPr wrap="square" lIns="108000" tIns="81000" rIns="108000" bIns="81000" rtlCol="0" anchor="ctr" anchorCtr="0">
                <a:noAutofit/>
              </a:bodyPr>
              <a:lstStyle>
                <a:defPPr>
                  <a:defRPr lang="pl-PL"/>
                </a:defPPr>
                <a:lvl1pPr>
                  <a:defRPr sz="2400" b="1"/>
                </a:lvl1pPr>
              </a:lstStyle>
              <a:p>
                <a:r>
                  <a:rPr lang="en-US" b="0" dirty="0"/>
                  <a:t>Supervised Learning</a:t>
                </a:r>
              </a:p>
            </p:txBody>
          </p:sp>
          <p:sp>
            <p:nvSpPr>
              <p:cNvPr id="47" name="Sześciokąt 38">
                <a:extLst>
                  <a:ext uri="{FF2B5EF4-FFF2-40B4-BE49-F238E27FC236}">
                    <a16:creationId xmlns:a16="http://schemas.microsoft.com/office/drawing/2014/main" id="{09AE3D6C-1327-135E-50CC-CA23A7497524}"/>
                  </a:ext>
                </a:extLst>
              </p:cNvPr>
              <p:cNvSpPr>
                <a:spLocks noChangeAspect="1"/>
              </p:cNvSpPr>
              <p:nvPr/>
            </p:nvSpPr>
            <p:spPr>
              <a:xfrm>
                <a:off x="7295767" y="3865991"/>
                <a:ext cx="1189786" cy="1025679"/>
              </a:xfrm>
              <a:prstGeom prst="hexagon">
                <a:avLst/>
              </a:prstGeom>
              <a:solidFill>
                <a:schemeClr val="tx2"/>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algn="ctr" defTabSz="711200">
                  <a:lnSpc>
                    <a:spcPct val="90000"/>
                  </a:lnSpc>
                  <a:spcBef>
                    <a:spcPct val="0"/>
                  </a:spcBef>
                  <a:spcAft>
                    <a:spcPct val="35000"/>
                  </a:spcAft>
                </a:pPr>
                <a:endParaRPr lang="en-US" sz="2000" dirty="0"/>
              </a:p>
            </p:txBody>
          </p:sp>
        </p:grpSp>
        <p:sp>
          <p:nvSpPr>
            <p:cNvPr id="44" name="Freeform 34">
              <a:extLst>
                <a:ext uri="{FF2B5EF4-FFF2-40B4-BE49-F238E27FC236}">
                  <a16:creationId xmlns:a16="http://schemas.microsoft.com/office/drawing/2014/main" id="{7912AD5D-DCD8-1ED3-AEE1-314C00991FC3}"/>
                </a:ext>
              </a:extLst>
            </p:cNvPr>
            <p:cNvSpPr>
              <a:spLocks noChangeAspect="1" noEditPoints="1"/>
            </p:cNvSpPr>
            <p:nvPr/>
          </p:nvSpPr>
          <p:spPr bwMode="auto">
            <a:xfrm>
              <a:off x="7597871" y="4059378"/>
              <a:ext cx="585578" cy="638905"/>
            </a:xfrm>
            <a:custGeom>
              <a:avLst/>
              <a:gdLst>
                <a:gd name="T0" fmla="*/ 361 w 472"/>
                <a:gd name="T1" fmla="*/ 196 h 515"/>
                <a:gd name="T2" fmla="*/ 435 w 472"/>
                <a:gd name="T3" fmla="*/ 209 h 515"/>
                <a:gd name="T4" fmla="*/ 405 w 472"/>
                <a:gd name="T5" fmla="*/ 100 h 515"/>
                <a:gd name="T6" fmla="*/ 351 w 472"/>
                <a:gd name="T7" fmla="*/ 178 h 515"/>
                <a:gd name="T8" fmla="*/ 328 w 472"/>
                <a:gd name="T9" fmla="*/ 215 h 515"/>
                <a:gd name="T10" fmla="*/ 405 w 472"/>
                <a:gd name="T11" fmla="*/ 122 h 515"/>
                <a:gd name="T12" fmla="*/ 424 w 472"/>
                <a:gd name="T13" fmla="*/ 190 h 515"/>
                <a:gd name="T14" fmla="*/ 374 w 472"/>
                <a:gd name="T15" fmla="*/ 177 h 515"/>
                <a:gd name="T16" fmla="*/ 223 w 472"/>
                <a:gd name="T17" fmla="*/ 109 h 515"/>
                <a:gd name="T18" fmla="*/ 223 w 472"/>
                <a:gd name="T19" fmla="*/ 153 h 515"/>
                <a:gd name="T20" fmla="*/ 244 w 472"/>
                <a:gd name="T21" fmla="*/ 153 h 515"/>
                <a:gd name="T22" fmla="*/ 244 w 472"/>
                <a:gd name="T23" fmla="*/ 109 h 515"/>
                <a:gd name="T24" fmla="*/ 233 w 472"/>
                <a:gd name="T25" fmla="*/ 0 h 515"/>
                <a:gd name="T26" fmla="*/ 223 w 472"/>
                <a:gd name="T27" fmla="*/ 109 h 515"/>
                <a:gd name="T28" fmla="*/ 267 w 472"/>
                <a:gd name="T29" fmla="*/ 55 h 515"/>
                <a:gd name="T30" fmla="*/ 200 w 472"/>
                <a:gd name="T31" fmla="*/ 55 h 515"/>
                <a:gd name="T32" fmla="*/ 30 w 472"/>
                <a:gd name="T33" fmla="*/ 204 h 515"/>
                <a:gd name="T34" fmla="*/ 99 w 472"/>
                <a:gd name="T35" fmla="*/ 192 h 515"/>
                <a:gd name="T36" fmla="*/ 138 w 472"/>
                <a:gd name="T37" fmla="*/ 215 h 515"/>
                <a:gd name="T38" fmla="*/ 111 w 472"/>
                <a:gd name="T39" fmla="*/ 174 h 515"/>
                <a:gd name="T40" fmla="*/ 85 w 472"/>
                <a:gd name="T41" fmla="*/ 109 h 515"/>
                <a:gd name="T42" fmla="*/ 10 w 472"/>
                <a:gd name="T43" fmla="*/ 129 h 515"/>
                <a:gd name="T44" fmla="*/ 30 w 472"/>
                <a:gd name="T45" fmla="*/ 204 h 515"/>
                <a:gd name="T46" fmla="*/ 58 w 472"/>
                <a:gd name="T47" fmla="*/ 123 h 515"/>
                <a:gd name="T48" fmla="*/ 87 w 472"/>
                <a:gd name="T49" fmla="*/ 173 h 515"/>
                <a:gd name="T50" fmla="*/ 41 w 472"/>
                <a:gd name="T51" fmla="*/ 185 h 515"/>
                <a:gd name="T52" fmla="*/ 29 w 472"/>
                <a:gd name="T53" fmla="*/ 140 h 515"/>
                <a:gd name="T54" fmla="*/ 140 w 472"/>
                <a:gd name="T55" fmla="*/ 300 h 515"/>
                <a:gd name="T56" fmla="*/ 98 w 472"/>
                <a:gd name="T57" fmla="*/ 324 h 515"/>
                <a:gd name="T58" fmla="*/ 30 w 472"/>
                <a:gd name="T59" fmla="*/ 312 h 515"/>
                <a:gd name="T60" fmla="*/ 10 w 472"/>
                <a:gd name="T61" fmla="*/ 387 h 515"/>
                <a:gd name="T62" fmla="*/ 85 w 472"/>
                <a:gd name="T63" fmla="*/ 407 h 515"/>
                <a:gd name="T64" fmla="*/ 110 w 472"/>
                <a:gd name="T65" fmla="*/ 342 h 515"/>
                <a:gd name="T66" fmla="*/ 74 w 472"/>
                <a:gd name="T67" fmla="*/ 389 h 515"/>
                <a:gd name="T68" fmla="*/ 28 w 472"/>
                <a:gd name="T69" fmla="*/ 376 h 515"/>
                <a:gd name="T70" fmla="*/ 40 w 472"/>
                <a:gd name="T71" fmla="*/ 331 h 515"/>
                <a:gd name="T72" fmla="*/ 86 w 472"/>
                <a:gd name="T73" fmla="*/ 343 h 515"/>
                <a:gd name="T74" fmla="*/ 233 w 472"/>
                <a:gd name="T75" fmla="*/ 171 h 515"/>
                <a:gd name="T76" fmla="*/ 233 w 472"/>
                <a:gd name="T77" fmla="*/ 341 h 515"/>
                <a:gd name="T78" fmla="*/ 233 w 472"/>
                <a:gd name="T79" fmla="*/ 171 h 515"/>
                <a:gd name="T80" fmla="*/ 214 w 472"/>
                <a:gd name="T81" fmla="*/ 307 h 515"/>
                <a:gd name="T82" fmla="*/ 189 w 472"/>
                <a:gd name="T83" fmla="*/ 246 h 515"/>
                <a:gd name="T84" fmla="*/ 216 w 472"/>
                <a:gd name="T85" fmla="*/ 271 h 515"/>
                <a:gd name="T86" fmla="*/ 279 w 472"/>
                <a:gd name="T87" fmla="*/ 207 h 515"/>
                <a:gd name="T88" fmla="*/ 435 w 472"/>
                <a:gd name="T89" fmla="*/ 307 h 515"/>
                <a:gd name="T90" fmla="*/ 362 w 472"/>
                <a:gd name="T91" fmla="*/ 320 h 515"/>
                <a:gd name="T92" fmla="*/ 316 w 472"/>
                <a:gd name="T93" fmla="*/ 318 h 515"/>
                <a:gd name="T94" fmla="*/ 377 w 472"/>
                <a:gd name="T95" fmla="*/ 408 h 515"/>
                <a:gd name="T96" fmla="*/ 456 w 472"/>
                <a:gd name="T97" fmla="*/ 386 h 515"/>
                <a:gd name="T98" fmla="*/ 438 w 472"/>
                <a:gd name="T99" fmla="*/ 376 h 515"/>
                <a:gd name="T100" fmla="*/ 388 w 472"/>
                <a:gd name="T101" fmla="*/ 389 h 515"/>
                <a:gd name="T102" fmla="*/ 406 w 472"/>
                <a:gd name="T103" fmla="*/ 321 h 515"/>
                <a:gd name="T104" fmla="*/ 438 w 472"/>
                <a:gd name="T105" fmla="*/ 376 h 515"/>
                <a:gd name="T106" fmla="*/ 244 w 472"/>
                <a:gd name="T107" fmla="*/ 359 h 515"/>
                <a:gd name="T108" fmla="*/ 223 w 472"/>
                <a:gd name="T109" fmla="*/ 359 h 515"/>
                <a:gd name="T110" fmla="*/ 175 w 472"/>
                <a:gd name="T111" fmla="*/ 457 h 515"/>
                <a:gd name="T112" fmla="*/ 291 w 472"/>
                <a:gd name="T113" fmla="*/ 457 h 515"/>
                <a:gd name="T114" fmla="*/ 233 w 472"/>
                <a:gd name="T115" fmla="*/ 494 h 515"/>
                <a:gd name="T116" fmla="*/ 233 w 472"/>
                <a:gd name="T117" fmla="*/ 420 h 515"/>
                <a:gd name="T118" fmla="*/ 233 w 472"/>
                <a:gd name="T119" fmla="*/ 49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2" h="515">
                  <a:moveTo>
                    <a:pt x="328" y="215"/>
                  </a:moveTo>
                  <a:cubicBezTo>
                    <a:pt x="361" y="196"/>
                    <a:pt x="361" y="196"/>
                    <a:pt x="361" y="196"/>
                  </a:cubicBezTo>
                  <a:cubicBezTo>
                    <a:pt x="372" y="209"/>
                    <a:pt x="388" y="217"/>
                    <a:pt x="406" y="217"/>
                  </a:cubicBezTo>
                  <a:cubicBezTo>
                    <a:pt x="416" y="217"/>
                    <a:pt x="426" y="214"/>
                    <a:pt x="435" y="209"/>
                  </a:cubicBezTo>
                  <a:cubicBezTo>
                    <a:pt x="462" y="193"/>
                    <a:pt x="472" y="157"/>
                    <a:pt x="456" y="130"/>
                  </a:cubicBezTo>
                  <a:cubicBezTo>
                    <a:pt x="445" y="112"/>
                    <a:pt x="426" y="100"/>
                    <a:pt x="405" y="100"/>
                  </a:cubicBezTo>
                  <a:cubicBezTo>
                    <a:pt x="395" y="100"/>
                    <a:pt x="385" y="103"/>
                    <a:pt x="376" y="108"/>
                  </a:cubicBezTo>
                  <a:cubicBezTo>
                    <a:pt x="352" y="122"/>
                    <a:pt x="342" y="152"/>
                    <a:pt x="351" y="178"/>
                  </a:cubicBezTo>
                  <a:cubicBezTo>
                    <a:pt x="318" y="197"/>
                    <a:pt x="318" y="197"/>
                    <a:pt x="318" y="197"/>
                  </a:cubicBezTo>
                  <a:cubicBezTo>
                    <a:pt x="322" y="203"/>
                    <a:pt x="326" y="209"/>
                    <a:pt x="328" y="215"/>
                  </a:cubicBezTo>
                  <a:close/>
                  <a:moveTo>
                    <a:pt x="387" y="127"/>
                  </a:moveTo>
                  <a:cubicBezTo>
                    <a:pt x="393" y="124"/>
                    <a:pt x="399" y="122"/>
                    <a:pt x="405" y="122"/>
                  </a:cubicBezTo>
                  <a:cubicBezTo>
                    <a:pt x="419" y="122"/>
                    <a:pt x="431" y="129"/>
                    <a:pt x="437" y="140"/>
                  </a:cubicBezTo>
                  <a:cubicBezTo>
                    <a:pt x="447" y="158"/>
                    <a:pt x="441" y="180"/>
                    <a:pt x="424" y="190"/>
                  </a:cubicBezTo>
                  <a:cubicBezTo>
                    <a:pt x="418" y="194"/>
                    <a:pt x="412" y="195"/>
                    <a:pt x="406" y="195"/>
                  </a:cubicBezTo>
                  <a:cubicBezTo>
                    <a:pt x="392" y="195"/>
                    <a:pt x="380" y="188"/>
                    <a:pt x="374" y="177"/>
                  </a:cubicBezTo>
                  <a:cubicBezTo>
                    <a:pt x="364" y="159"/>
                    <a:pt x="370" y="137"/>
                    <a:pt x="387" y="127"/>
                  </a:cubicBezTo>
                  <a:close/>
                  <a:moveTo>
                    <a:pt x="223" y="109"/>
                  </a:moveTo>
                  <a:cubicBezTo>
                    <a:pt x="223" y="109"/>
                    <a:pt x="223" y="109"/>
                    <a:pt x="223" y="110"/>
                  </a:cubicBezTo>
                  <a:cubicBezTo>
                    <a:pt x="223" y="153"/>
                    <a:pt x="223" y="153"/>
                    <a:pt x="223" y="153"/>
                  </a:cubicBezTo>
                  <a:cubicBezTo>
                    <a:pt x="226" y="153"/>
                    <a:pt x="230" y="153"/>
                    <a:pt x="233" y="153"/>
                  </a:cubicBezTo>
                  <a:cubicBezTo>
                    <a:pt x="237" y="153"/>
                    <a:pt x="241" y="153"/>
                    <a:pt x="244" y="153"/>
                  </a:cubicBezTo>
                  <a:cubicBezTo>
                    <a:pt x="244" y="110"/>
                    <a:pt x="244" y="110"/>
                    <a:pt x="244" y="110"/>
                  </a:cubicBezTo>
                  <a:cubicBezTo>
                    <a:pt x="244" y="109"/>
                    <a:pt x="244" y="109"/>
                    <a:pt x="244" y="109"/>
                  </a:cubicBezTo>
                  <a:cubicBezTo>
                    <a:pt x="269" y="104"/>
                    <a:pt x="288" y="82"/>
                    <a:pt x="288" y="55"/>
                  </a:cubicBezTo>
                  <a:cubicBezTo>
                    <a:pt x="288" y="25"/>
                    <a:pt x="264" y="0"/>
                    <a:pt x="233" y="0"/>
                  </a:cubicBezTo>
                  <a:cubicBezTo>
                    <a:pt x="203" y="0"/>
                    <a:pt x="179" y="25"/>
                    <a:pt x="179" y="55"/>
                  </a:cubicBezTo>
                  <a:cubicBezTo>
                    <a:pt x="179" y="82"/>
                    <a:pt x="198" y="104"/>
                    <a:pt x="223" y="109"/>
                  </a:cubicBezTo>
                  <a:close/>
                  <a:moveTo>
                    <a:pt x="233" y="22"/>
                  </a:moveTo>
                  <a:cubicBezTo>
                    <a:pt x="252" y="22"/>
                    <a:pt x="267" y="37"/>
                    <a:pt x="267" y="55"/>
                  </a:cubicBezTo>
                  <a:cubicBezTo>
                    <a:pt x="267" y="73"/>
                    <a:pt x="252" y="88"/>
                    <a:pt x="233" y="88"/>
                  </a:cubicBezTo>
                  <a:cubicBezTo>
                    <a:pt x="215" y="88"/>
                    <a:pt x="200" y="73"/>
                    <a:pt x="200" y="55"/>
                  </a:cubicBezTo>
                  <a:cubicBezTo>
                    <a:pt x="200" y="37"/>
                    <a:pt x="215" y="22"/>
                    <a:pt x="233" y="22"/>
                  </a:cubicBezTo>
                  <a:close/>
                  <a:moveTo>
                    <a:pt x="30" y="204"/>
                  </a:moveTo>
                  <a:cubicBezTo>
                    <a:pt x="39" y="209"/>
                    <a:pt x="48" y="211"/>
                    <a:pt x="58" y="211"/>
                  </a:cubicBezTo>
                  <a:cubicBezTo>
                    <a:pt x="74" y="211"/>
                    <a:pt x="89" y="204"/>
                    <a:pt x="99" y="192"/>
                  </a:cubicBezTo>
                  <a:cubicBezTo>
                    <a:pt x="99" y="193"/>
                    <a:pt x="100" y="193"/>
                    <a:pt x="100" y="193"/>
                  </a:cubicBezTo>
                  <a:cubicBezTo>
                    <a:pt x="138" y="215"/>
                    <a:pt x="138" y="215"/>
                    <a:pt x="138" y="215"/>
                  </a:cubicBezTo>
                  <a:cubicBezTo>
                    <a:pt x="141" y="209"/>
                    <a:pt x="145" y="202"/>
                    <a:pt x="149" y="197"/>
                  </a:cubicBezTo>
                  <a:cubicBezTo>
                    <a:pt x="111" y="174"/>
                    <a:pt x="111" y="174"/>
                    <a:pt x="111" y="174"/>
                  </a:cubicBezTo>
                  <a:cubicBezTo>
                    <a:pt x="110" y="174"/>
                    <a:pt x="110" y="174"/>
                    <a:pt x="110" y="174"/>
                  </a:cubicBezTo>
                  <a:cubicBezTo>
                    <a:pt x="118" y="150"/>
                    <a:pt x="108" y="122"/>
                    <a:pt x="85" y="109"/>
                  </a:cubicBezTo>
                  <a:cubicBezTo>
                    <a:pt x="77" y="104"/>
                    <a:pt x="67" y="102"/>
                    <a:pt x="58" y="102"/>
                  </a:cubicBezTo>
                  <a:cubicBezTo>
                    <a:pt x="38" y="102"/>
                    <a:pt x="20" y="112"/>
                    <a:pt x="10" y="129"/>
                  </a:cubicBezTo>
                  <a:cubicBezTo>
                    <a:pt x="3" y="142"/>
                    <a:pt x="1" y="156"/>
                    <a:pt x="5" y="171"/>
                  </a:cubicBezTo>
                  <a:cubicBezTo>
                    <a:pt x="9" y="185"/>
                    <a:pt x="18" y="196"/>
                    <a:pt x="30" y="204"/>
                  </a:cubicBezTo>
                  <a:close/>
                  <a:moveTo>
                    <a:pt x="29" y="140"/>
                  </a:moveTo>
                  <a:cubicBezTo>
                    <a:pt x="35" y="129"/>
                    <a:pt x="46" y="123"/>
                    <a:pt x="58" y="123"/>
                  </a:cubicBezTo>
                  <a:cubicBezTo>
                    <a:pt x="64" y="123"/>
                    <a:pt x="69" y="125"/>
                    <a:pt x="74" y="127"/>
                  </a:cubicBezTo>
                  <a:cubicBezTo>
                    <a:pt x="90" y="137"/>
                    <a:pt x="96" y="157"/>
                    <a:pt x="87" y="173"/>
                  </a:cubicBezTo>
                  <a:cubicBezTo>
                    <a:pt x="81" y="183"/>
                    <a:pt x="70" y="190"/>
                    <a:pt x="58" y="190"/>
                  </a:cubicBezTo>
                  <a:cubicBezTo>
                    <a:pt x="52" y="190"/>
                    <a:pt x="46" y="188"/>
                    <a:pt x="41" y="185"/>
                  </a:cubicBezTo>
                  <a:cubicBezTo>
                    <a:pt x="33" y="181"/>
                    <a:pt x="28" y="174"/>
                    <a:pt x="26" y="165"/>
                  </a:cubicBezTo>
                  <a:cubicBezTo>
                    <a:pt x="23" y="156"/>
                    <a:pt x="24" y="147"/>
                    <a:pt x="29" y="140"/>
                  </a:cubicBezTo>
                  <a:close/>
                  <a:moveTo>
                    <a:pt x="151" y="318"/>
                  </a:moveTo>
                  <a:cubicBezTo>
                    <a:pt x="146" y="312"/>
                    <a:pt x="143" y="306"/>
                    <a:pt x="140" y="300"/>
                  </a:cubicBezTo>
                  <a:cubicBezTo>
                    <a:pt x="99" y="323"/>
                    <a:pt x="99" y="323"/>
                    <a:pt x="99" y="323"/>
                  </a:cubicBezTo>
                  <a:cubicBezTo>
                    <a:pt x="99" y="323"/>
                    <a:pt x="99" y="323"/>
                    <a:pt x="98" y="324"/>
                  </a:cubicBezTo>
                  <a:cubicBezTo>
                    <a:pt x="88" y="312"/>
                    <a:pt x="73" y="305"/>
                    <a:pt x="57" y="305"/>
                  </a:cubicBezTo>
                  <a:cubicBezTo>
                    <a:pt x="48" y="305"/>
                    <a:pt x="38" y="307"/>
                    <a:pt x="30" y="312"/>
                  </a:cubicBezTo>
                  <a:cubicBezTo>
                    <a:pt x="17" y="320"/>
                    <a:pt x="8" y="331"/>
                    <a:pt x="4" y="346"/>
                  </a:cubicBezTo>
                  <a:cubicBezTo>
                    <a:pt x="0" y="360"/>
                    <a:pt x="2" y="374"/>
                    <a:pt x="10" y="387"/>
                  </a:cubicBezTo>
                  <a:cubicBezTo>
                    <a:pt x="19" y="404"/>
                    <a:pt x="38" y="415"/>
                    <a:pt x="57" y="415"/>
                  </a:cubicBezTo>
                  <a:cubicBezTo>
                    <a:pt x="67" y="415"/>
                    <a:pt x="76" y="412"/>
                    <a:pt x="85" y="407"/>
                  </a:cubicBezTo>
                  <a:cubicBezTo>
                    <a:pt x="108" y="394"/>
                    <a:pt x="117" y="366"/>
                    <a:pt x="109" y="342"/>
                  </a:cubicBezTo>
                  <a:cubicBezTo>
                    <a:pt x="109" y="342"/>
                    <a:pt x="110" y="342"/>
                    <a:pt x="110" y="342"/>
                  </a:cubicBezTo>
                  <a:lnTo>
                    <a:pt x="151" y="318"/>
                  </a:lnTo>
                  <a:close/>
                  <a:moveTo>
                    <a:pt x="74" y="389"/>
                  </a:moveTo>
                  <a:cubicBezTo>
                    <a:pt x="69" y="392"/>
                    <a:pt x="63" y="393"/>
                    <a:pt x="57" y="393"/>
                  </a:cubicBezTo>
                  <a:cubicBezTo>
                    <a:pt x="45" y="393"/>
                    <a:pt x="34" y="387"/>
                    <a:pt x="28" y="376"/>
                  </a:cubicBezTo>
                  <a:cubicBezTo>
                    <a:pt x="24" y="369"/>
                    <a:pt x="23" y="360"/>
                    <a:pt x="25" y="351"/>
                  </a:cubicBezTo>
                  <a:cubicBezTo>
                    <a:pt x="27" y="342"/>
                    <a:pt x="33" y="335"/>
                    <a:pt x="40" y="331"/>
                  </a:cubicBezTo>
                  <a:cubicBezTo>
                    <a:pt x="46" y="328"/>
                    <a:pt x="51" y="326"/>
                    <a:pt x="57" y="326"/>
                  </a:cubicBezTo>
                  <a:cubicBezTo>
                    <a:pt x="69" y="326"/>
                    <a:pt x="80" y="333"/>
                    <a:pt x="86" y="343"/>
                  </a:cubicBezTo>
                  <a:cubicBezTo>
                    <a:pt x="95" y="359"/>
                    <a:pt x="90" y="379"/>
                    <a:pt x="74" y="389"/>
                  </a:cubicBezTo>
                  <a:close/>
                  <a:moveTo>
                    <a:pt x="233" y="171"/>
                  </a:moveTo>
                  <a:cubicBezTo>
                    <a:pt x="187" y="171"/>
                    <a:pt x="149" y="209"/>
                    <a:pt x="149" y="256"/>
                  </a:cubicBezTo>
                  <a:cubicBezTo>
                    <a:pt x="149" y="303"/>
                    <a:pt x="187" y="341"/>
                    <a:pt x="233" y="341"/>
                  </a:cubicBezTo>
                  <a:cubicBezTo>
                    <a:pt x="280" y="341"/>
                    <a:pt x="318" y="303"/>
                    <a:pt x="318" y="256"/>
                  </a:cubicBezTo>
                  <a:cubicBezTo>
                    <a:pt x="318" y="209"/>
                    <a:pt x="280" y="171"/>
                    <a:pt x="233" y="171"/>
                  </a:cubicBezTo>
                  <a:close/>
                  <a:moveTo>
                    <a:pt x="280" y="222"/>
                  </a:moveTo>
                  <a:cubicBezTo>
                    <a:pt x="214" y="307"/>
                    <a:pt x="214" y="307"/>
                    <a:pt x="214" y="307"/>
                  </a:cubicBezTo>
                  <a:cubicBezTo>
                    <a:pt x="186" y="260"/>
                    <a:pt x="186" y="260"/>
                    <a:pt x="186" y="260"/>
                  </a:cubicBezTo>
                  <a:cubicBezTo>
                    <a:pt x="183" y="256"/>
                    <a:pt x="184" y="249"/>
                    <a:pt x="189" y="246"/>
                  </a:cubicBezTo>
                  <a:cubicBezTo>
                    <a:pt x="194" y="244"/>
                    <a:pt x="200" y="245"/>
                    <a:pt x="203" y="250"/>
                  </a:cubicBezTo>
                  <a:cubicBezTo>
                    <a:pt x="216" y="271"/>
                    <a:pt x="216" y="271"/>
                    <a:pt x="216" y="271"/>
                  </a:cubicBezTo>
                  <a:cubicBezTo>
                    <a:pt x="264" y="209"/>
                    <a:pt x="264" y="209"/>
                    <a:pt x="264" y="209"/>
                  </a:cubicBezTo>
                  <a:cubicBezTo>
                    <a:pt x="268" y="205"/>
                    <a:pt x="274" y="204"/>
                    <a:pt x="279" y="207"/>
                  </a:cubicBezTo>
                  <a:cubicBezTo>
                    <a:pt x="283" y="211"/>
                    <a:pt x="284" y="217"/>
                    <a:pt x="280" y="222"/>
                  </a:cubicBezTo>
                  <a:close/>
                  <a:moveTo>
                    <a:pt x="435" y="307"/>
                  </a:moveTo>
                  <a:cubicBezTo>
                    <a:pt x="426" y="302"/>
                    <a:pt x="416" y="299"/>
                    <a:pt x="406" y="299"/>
                  </a:cubicBezTo>
                  <a:cubicBezTo>
                    <a:pt x="389" y="299"/>
                    <a:pt x="373" y="307"/>
                    <a:pt x="362" y="320"/>
                  </a:cubicBezTo>
                  <a:cubicBezTo>
                    <a:pt x="327" y="300"/>
                    <a:pt x="327" y="300"/>
                    <a:pt x="327" y="300"/>
                  </a:cubicBezTo>
                  <a:cubicBezTo>
                    <a:pt x="324" y="306"/>
                    <a:pt x="320" y="312"/>
                    <a:pt x="316" y="318"/>
                  </a:cubicBezTo>
                  <a:cubicBezTo>
                    <a:pt x="351" y="338"/>
                    <a:pt x="351" y="338"/>
                    <a:pt x="351" y="338"/>
                  </a:cubicBezTo>
                  <a:cubicBezTo>
                    <a:pt x="342" y="364"/>
                    <a:pt x="352" y="394"/>
                    <a:pt x="377" y="408"/>
                  </a:cubicBezTo>
                  <a:cubicBezTo>
                    <a:pt x="386" y="413"/>
                    <a:pt x="396" y="416"/>
                    <a:pt x="406" y="416"/>
                  </a:cubicBezTo>
                  <a:cubicBezTo>
                    <a:pt x="427" y="416"/>
                    <a:pt x="446" y="404"/>
                    <a:pt x="456" y="386"/>
                  </a:cubicBezTo>
                  <a:cubicBezTo>
                    <a:pt x="472" y="359"/>
                    <a:pt x="463" y="323"/>
                    <a:pt x="435" y="307"/>
                  </a:cubicBezTo>
                  <a:close/>
                  <a:moveTo>
                    <a:pt x="438" y="376"/>
                  </a:moveTo>
                  <a:cubicBezTo>
                    <a:pt x="431" y="387"/>
                    <a:pt x="419" y="394"/>
                    <a:pt x="406" y="394"/>
                  </a:cubicBezTo>
                  <a:cubicBezTo>
                    <a:pt x="400" y="394"/>
                    <a:pt x="393" y="392"/>
                    <a:pt x="388" y="389"/>
                  </a:cubicBezTo>
                  <a:cubicBezTo>
                    <a:pt x="370" y="379"/>
                    <a:pt x="364" y="357"/>
                    <a:pt x="374" y="339"/>
                  </a:cubicBezTo>
                  <a:cubicBezTo>
                    <a:pt x="381" y="328"/>
                    <a:pt x="393" y="321"/>
                    <a:pt x="406" y="321"/>
                  </a:cubicBezTo>
                  <a:cubicBezTo>
                    <a:pt x="413" y="321"/>
                    <a:pt x="419" y="322"/>
                    <a:pt x="424" y="326"/>
                  </a:cubicBezTo>
                  <a:cubicBezTo>
                    <a:pt x="442" y="336"/>
                    <a:pt x="448" y="358"/>
                    <a:pt x="438" y="376"/>
                  </a:cubicBezTo>
                  <a:close/>
                  <a:moveTo>
                    <a:pt x="244" y="400"/>
                  </a:moveTo>
                  <a:cubicBezTo>
                    <a:pt x="244" y="359"/>
                    <a:pt x="244" y="359"/>
                    <a:pt x="244" y="359"/>
                  </a:cubicBezTo>
                  <a:cubicBezTo>
                    <a:pt x="241" y="359"/>
                    <a:pt x="237" y="359"/>
                    <a:pt x="233" y="359"/>
                  </a:cubicBezTo>
                  <a:cubicBezTo>
                    <a:pt x="230" y="359"/>
                    <a:pt x="226" y="359"/>
                    <a:pt x="223" y="359"/>
                  </a:cubicBezTo>
                  <a:cubicBezTo>
                    <a:pt x="223" y="400"/>
                    <a:pt x="223" y="400"/>
                    <a:pt x="223" y="400"/>
                  </a:cubicBezTo>
                  <a:cubicBezTo>
                    <a:pt x="196" y="405"/>
                    <a:pt x="175" y="429"/>
                    <a:pt x="175" y="457"/>
                  </a:cubicBezTo>
                  <a:cubicBezTo>
                    <a:pt x="175" y="489"/>
                    <a:pt x="201" y="515"/>
                    <a:pt x="233" y="515"/>
                  </a:cubicBezTo>
                  <a:cubicBezTo>
                    <a:pt x="265" y="515"/>
                    <a:pt x="291" y="489"/>
                    <a:pt x="291" y="457"/>
                  </a:cubicBezTo>
                  <a:cubicBezTo>
                    <a:pt x="291" y="429"/>
                    <a:pt x="271" y="405"/>
                    <a:pt x="244" y="400"/>
                  </a:cubicBezTo>
                  <a:close/>
                  <a:moveTo>
                    <a:pt x="233" y="494"/>
                  </a:moveTo>
                  <a:cubicBezTo>
                    <a:pt x="213" y="494"/>
                    <a:pt x="197" y="477"/>
                    <a:pt x="197" y="457"/>
                  </a:cubicBezTo>
                  <a:cubicBezTo>
                    <a:pt x="197" y="437"/>
                    <a:pt x="213" y="420"/>
                    <a:pt x="233" y="420"/>
                  </a:cubicBezTo>
                  <a:cubicBezTo>
                    <a:pt x="254" y="420"/>
                    <a:pt x="270" y="437"/>
                    <a:pt x="270" y="457"/>
                  </a:cubicBezTo>
                  <a:cubicBezTo>
                    <a:pt x="270" y="477"/>
                    <a:pt x="254" y="494"/>
                    <a:pt x="233" y="4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8" name="Grupa 11">
            <a:extLst>
              <a:ext uri="{FF2B5EF4-FFF2-40B4-BE49-F238E27FC236}">
                <a16:creationId xmlns:a16="http://schemas.microsoft.com/office/drawing/2014/main" id="{819541DA-92E7-1A0A-EF5D-91E920479786}"/>
              </a:ext>
            </a:extLst>
          </p:cNvPr>
          <p:cNvGrpSpPr/>
          <p:nvPr/>
        </p:nvGrpSpPr>
        <p:grpSpPr>
          <a:xfrm>
            <a:off x="7295767" y="5003172"/>
            <a:ext cx="4237023" cy="1061589"/>
            <a:chOff x="7295767" y="5003172"/>
            <a:chExt cx="4237023" cy="1061589"/>
          </a:xfrm>
        </p:grpSpPr>
        <p:grpSp>
          <p:nvGrpSpPr>
            <p:cNvPr id="49" name="Grupa 10">
              <a:extLst>
                <a:ext uri="{FF2B5EF4-FFF2-40B4-BE49-F238E27FC236}">
                  <a16:creationId xmlns:a16="http://schemas.microsoft.com/office/drawing/2014/main" id="{33CF7D40-5292-086B-BF20-3820A96E745B}"/>
                </a:ext>
              </a:extLst>
            </p:cNvPr>
            <p:cNvGrpSpPr/>
            <p:nvPr/>
          </p:nvGrpSpPr>
          <p:grpSpPr>
            <a:xfrm>
              <a:off x="7295767" y="5003172"/>
              <a:ext cx="4237023" cy="1061589"/>
              <a:chOff x="7295767" y="5003172"/>
              <a:chExt cx="4237023" cy="1061589"/>
            </a:xfrm>
          </p:grpSpPr>
          <p:sp>
            <p:nvSpPr>
              <p:cNvPr id="51" name="Pięciokąt 48">
                <a:extLst>
                  <a:ext uri="{FF2B5EF4-FFF2-40B4-BE49-F238E27FC236}">
                    <a16:creationId xmlns:a16="http://schemas.microsoft.com/office/drawing/2014/main" id="{B5989E01-549A-4955-D127-54C8D5485A22}"/>
                  </a:ext>
                </a:extLst>
              </p:cNvPr>
              <p:cNvSpPr/>
              <p:nvPr/>
            </p:nvSpPr>
            <p:spPr>
              <a:xfrm>
                <a:off x="8008756" y="5021127"/>
                <a:ext cx="3524034" cy="1025679"/>
              </a:xfrm>
              <a:prstGeom prst="homePlate">
                <a:avLst>
                  <a:gd name="adj" fmla="val 268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2" name="pole tekstowe 49">
                <a:extLst>
                  <a:ext uri="{FF2B5EF4-FFF2-40B4-BE49-F238E27FC236}">
                    <a16:creationId xmlns:a16="http://schemas.microsoft.com/office/drawing/2014/main" id="{7AC47F7C-76E2-6E1B-9810-D1359EA20330}"/>
                  </a:ext>
                </a:extLst>
              </p:cNvPr>
              <p:cNvSpPr txBox="1"/>
              <p:nvPr/>
            </p:nvSpPr>
            <p:spPr>
              <a:xfrm>
                <a:off x="8637323" y="5003172"/>
                <a:ext cx="2586478" cy="1061589"/>
              </a:xfrm>
              <a:prstGeom prst="rect">
                <a:avLst/>
              </a:prstGeom>
              <a:noFill/>
            </p:spPr>
            <p:txBody>
              <a:bodyPr wrap="square" lIns="108000" tIns="81000" rIns="108000" bIns="81000" rtlCol="0" anchor="ctr" anchorCtr="0">
                <a:noAutofit/>
              </a:bodyPr>
              <a:lstStyle>
                <a:defPPr>
                  <a:defRPr lang="pl-PL"/>
                </a:defPPr>
                <a:lvl1pPr>
                  <a:defRPr sz="2400" b="1"/>
                </a:lvl1pPr>
              </a:lstStyle>
              <a:p>
                <a:r>
                  <a:rPr lang="en-US" b="0" dirty="0"/>
                  <a:t>Unsupervised Learning</a:t>
                </a:r>
              </a:p>
            </p:txBody>
          </p:sp>
          <p:sp>
            <p:nvSpPr>
              <p:cNvPr id="53" name="Sześciokąt 50">
                <a:extLst>
                  <a:ext uri="{FF2B5EF4-FFF2-40B4-BE49-F238E27FC236}">
                    <a16:creationId xmlns:a16="http://schemas.microsoft.com/office/drawing/2014/main" id="{602CF443-50CB-2839-906F-385253800590}"/>
                  </a:ext>
                </a:extLst>
              </p:cNvPr>
              <p:cNvSpPr>
                <a:spLocks noChangeAspect="1"/>
              </p:cNvSpPr>
              <p:nvPr/>
            </p:nvSpPr>
            <p:spPr>
              <a:xfrm>
                <a:off x="7295767" y="5021127"/>
                <a:ext cx="1189786" cy="1025679"/>
              </a:xfrm>
              <a:prstGeom prst="hexagon">
                <a:avLst/>
              </a:prstGeom>
              <a:solidFill>
                <a:schemeClr val="accent4">
                  <a:lumMod val="60000"/>
                  <a:lumOff val="40000"/>
                </a:schemeClr>
              </a:solidFill>
              <a:ln w="127000">
                <a:solidFill>
                  <a:schemeClr val="lt1">
                    <a:hueOff val="0"/>
                    <a:satOff val="0"/>
                    <a:lumOff val="0"/>
                    <a:alpha val="38000"/>
                  </a:schemeClr>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p>
                <a:pPr algn="ctr" defTabSz="711200">
                  <a:lnSpc>
                    <a:spcPct val="90000"/>
                  </a:lnSpc>
                  <a:spcBef>
                    <a:spcPct val="0"/>
                  </a:spcBef>
                  <a:spcAft>
                    <a:spcPct val="35000"/>
                  </a:spcAft>
                </a:pPr>
                <a:endParaRPr lang="en-US" sz="2000" dirty="0"/>
              </a:p>
            </p:txBody>
          </p:sp>
        </p:grpSp>
        <p:sp>
          <p:nvSpPr>
            <p:cNvPr id="50" name="Freeform 36">
              <a:extLst>
                <a:ext uri="{FF2B5EF4-FFF2-40B4-BE49-F238E27FC236}">
                  <a16:creationId xmlns:a16="http://schemas.microsoft.com/office/drawing/2014/main" id="{F9ABDA20-22B0-DD24-3E9E-96C273F50AF3}"/>
                </a:ext>
              </a:extLst>
            </p:cNvPr>
            <p:cNvSpPr>
              <a:spLocks noChangeAspect="1" noEditPoints="1"/>
            </p:cNvSpPr>
            <p:nvPr/>
          </p:nvSpPr>
          <p:spPr bwMode="auto">
            <a:xfrm>
              <a:off x="7598331" y="5214514"/>
              <a:ext cx="584658" cy="638905"/>
            </a:xfrm>
            <a:custGeom>
              <a:avLst/>
              <a:gdLst>
                <a:gd name="T0" fmla="*/ 222 w 472"/>
                <a:gd name="T1" fmla="*/ 154 h 516"/>
                <a:gd name="T2" fmla="*/ 243 w 472"/>
                <a:gd name="T3" fmla="*/ 110 h 516"/>
                <a:gd name="T4" fmla="*/ 233 w 472"/>
                <a:gd name="T5" fmla="*/ 0 h 516"/>
                <a:gd name="T6" fmla="*/ 233 w 472"/>
                <a:gd name="T7" fmla="*/ 22 h 516"/>
                <a:gd name="T8" fmla="*/ 199 w 472"/>
                <a:gd name="T9" fmla="*/ 55 h 516"/>
                <a:gd name="T10" fmla="*/ 361 w 472"/>
                <a:gd name="T11" fmla="*/ 197 h 516"/>
                <a:gd name="T12" fmla="*/ 455 w 472"/>
                <a:gd name="T13" fmla="*/ 130 h 516"/>
                <a:gd name="T14" fmla="*/ 350 w 472"/>
                <a:gd name="T15" fmla="*/ 178 h 516"/>
                <a:gd name="T16" fmla="*/ 386 w 472"/>
                <a:gd name="T17" fmla="*/ 127 h 516"/>
                <a:gd name="T18" fmla="*/ 423 w 472"/>
                <a:gd name="T19" fmla="*/ 191 h 516"/>
                <a:gd name="T20" fmla="*/ 386 w 472"/>
                <a:gd name="T21" fmla="*/ 127 h 516"/>
                <a:gd name="T22" fmla="*/ 98 w 472"/>
                <a:gd name="T23" fmla="*/ 193 h 516"/>
                <a:gd name="T24" fmla="*/ 148 w 472"/>
                <a:gd name="T25" fmla="*/ 197 h 516"/>
                <a:gd name="T26" fmla="*/ 84 w 472"/>
                <a:gd name="T27" fmla="*/ 109 h 516"/>
                <a:gd name="T28" fmla="*/ 4 w 472"/>
                <a:gd name="T29" fmla="*/ 171 h 516"/>
                <a:gd name="T30" fmla="*/ 57 w 472"/>
                <a:gd name="T31" fmla="*/ 123 h 516"/>
                <a:gd name="T32" fmla="*/ 57 w 472"/>
                <a:gd name="T33" fmla="*/ 190 h 516"/>
                <a:gd name="T34" fmla="*/ 28 w 472"/>
                <a:gd name="T35" fmla="*/ 140 h 516"/>
                <a:gd name="T36" fmla="*/ 361 w 472"/>
                <a:gd name="T37" fmla="*/ 320 h 516"/>
                <a:gd name="T38" fmla="*/ 351 w 472"/>
                <a:gd name="T39" fmla="*/ 338 h 516"/>
                <a:gd name="T40" fmla="*/ 456 w 472"/>
                <a:gd name="T41" fmla="*/ 387 h 516"/>
                <a:gd name="T42" fmla="*/ 405 w 472"/>
                <a:gd name="T43" fmla="*/ 394 h 516"/>
                <a:gd name="T44" fmla="*/ 405 w 472"/>
                <a:gd name="T45" fmla="*/ 321 h 516"/>
                <a:gd name="T46" fmla="*/ 233 w 472"/>
                <a:gd name="T47" fmla="*/ 172 h 516"/>
                <a:gd name="T48" fmla="*/ 317 w 472"/>
                <a:gd name="T49" fmla="*/ 256 h 516"/>
                <a:gd name="T50" fmla="*/ 213 w 472"/>
                <a:gd name="T51" fmla="*/ 302 h 516"/>
                <a:gd name="T52" fmla="*/ 228 w 472"/>
                <a:gd name="T53" fmla="*/ 317 h 516"/>
                <a:gd name="T54" fmla="*/ 240 w 472"/>
                <a:gd name="T55" fmla="*/ 278 h 516"/>
                <a:gd name="T56" fmla="*/ 227 w 472"/>
                <a:gd name="T57" fmla="*/ 247 h 516"/>
                <a:gd name="T58" fmla="*/ 208 w 472"/>
                <a:gd name="T59" fmla="*/ 224 h 516"/>
                <a:gd name="T60" fmla="*/ 263 w 472"/>
                <a:gd name="T61" fmla="*/ 225 h 516"/>
                <a:gd name="T62" fmla="*/ 243 w 472"/>
                <a:gd name="T63" fmla="*/ 359 h 516"/>
                <a:gd name="T64" fmla="*/ 222 w 472"/>
                <a:gd name="T65" fmla="*/ 400 h 516"/>
                <a:gd name="T66" fmla="*/ 291 w 472"/>
                <a:gd name="T67" fmla="*/ 457 h 516"/>
                <a:gd name="T68" fmla="*/ 196 w 472"/>
                <a:gd name="T69" fmla="*/ 457 h 516"/>
                <a:gd name="T70" fmla="*/ 233 w 472"/>
                <a:gd name="T71" fmla="*/ 494 h 516"/>
                <a:gd name="T72" fmla="*/ 99 w 472"/>
                <a:gd name="T73" fmla="*/ 323 h 516"/>
                <a:gd name="T74" fmla="*/ 29 w 472"/>
                <a:gd name="T75" fmla="*/ 313 h 516"/>
                <a:gd name="T76" fmla="*/ 57 w 472"/>
                <a:gd name="T77" fmla="*/ 415 h 516"/>
                <a:gd name="T78" fmla="*/ 109 w 472"/>
                <a:gd name="T79" fmla="*/ 342 h 516"/>
                <a:gd name="T80" fmla="*/ 57 w 472"/>
                <a:gd name="T81" fmla="*/ 393 h 516"/>
                <a:gd name="T82" fmla="*/ 40 w 472"/>
                <a:gd name="T83" fmla="*/ 331 h 516"/>
                <a:gd name="T84" fmla="*/ 73 w 472"/>
                <a:gd name="T85" fmla="*/ 389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2" h="516">
                  <a:moveTo>
                    <a:pt x="222" y="109"/>
                  </a:moveTo>
                  <a:cubicBezTo>
                    <a:pt x="222" y="109"/>
                    <a:pt x="222" y="110"/>
                    <a:pt x="222" y="110"/>
                  </a:cubicBezTo>
                  <a:cubicBezTo>
                    <a:pt x="222" y="154"/>
                    <a:pt x="222" y="154"/>
                    <a:pt x="222" y="154"/>
                  </a:cubicBezTo>
                  <a:cubicBezTo>
                    <a:pt x="225" y="153"/>
                    <a:pt x="229" y="153"/>
                    <a:pt x="233" y="153"/>
                  </a:cubicBezTo>
                  <a:cubicBezTo>
                    <a:pt x="236" y="153"/>
                    <a:pt x="240" y="153"/>
                    <a:pt x="243" y="154"/>
                  </a:cubicBezTo>
                  <a:cubicBezTo>
                    <a:pt x="243" y="110"/>
                    <a:pt x="243" y="110"/>
                    <a:pt x="243" y="110"/>
                  </a:cubicBezTo>
                  <a:cubicBezTo>
                    <a:pt x="243" y="110"/>
                    <a:pt x="243" y="109"/>
                    <a:pt x="243" y="109"/>
                  </a:cubicBezTo>
                  <a:cubicBezTo>
                    <a:pt x="268" y="104"/>
                    <a:pt x="287" y="82"/>
                    <a:pt x="287" y="55"/>
                  </a:cubicBezTo>
                  <a:cubicBezTo>
                    <a:pt x="287" y="25"/>
                    <a:pt x="263" y="0"/>
                    <a:pt x="233" y="0"/>
                  </a:cubicBezTo>
                  <a:cubicBezTo>
                    <a:pt x="202" y="0"/>
                    <a:pt x="178" y="25"/>
                    <a:pt x="178" y="55"/>
                  </a:cubicBezTo>
                  <a:cubicBezTo>
                    <a:pt x="178" y="82"/>
                    <a:pt x="197" y="104"/>
                    <a:pt x="222" y="109"/>
                  </a:cubicBezTo>
                  <a:close/>
                  <a:moveTo>
                    <a:pt x="233" y="22"/>
                  </a:moveTo>
                  <a:cubicBezTo>
                    <a:pt x="251" y="22"/>
                    <a:pt x="266" y="37"/>
                    <a:pt x="266" y="55"/>
                  </a:cubicBezTo>
                  <a:cubicBezTo>
                    <a:pt x="266" y="74"/>
                    <a:pt x="251" y="89"/>
                    <a:pt x="233" y="89"/>
                  </a:cubicBezTo>
                  <a:cubicBezTo>
                    <a:pt x="214" y="89"/>
                    <a:pt x="199" y="74"/>
                    <a:pt x="199" y="55"/>
                  </a:cubicBezTo>
                  <a:cubicBezTo>
                    <a:pt x="199" y="37"/>
                    <a:pt x="214" y="22"/>
                    <a:pt x="233" y="22"/>
                  </a:cubicBezTo>
                  <a:close/>
                  <a:moveTo>
                    <a:pt x="328" y="216"/>
                  </a:moveTo>
                  <a:cubicBezTo>
                    <a:pt x="361" y="197"/>
                    <a:pt x="361" y="197"/>
                    <a:pt x="361" y="197"/>
                  </a:cubicBezTo>
                  <a:cubicBezTo>
                    <a:pt x="372" y="209"/>
                    <a:pt x="388" y="217"/>
                    <a:pt x="405" y="217"/>
                  </a:cubicBezTo>
                  <a:cubicBezTo>
                    <a:pt x="415" y="217"/>
                    <a:pt x="425" y="214"/>
                    <a:pt x="434" y="209"/>
                  </a:cubicBezTo>
                  <a:cubicBezTo>
                    <a:pt x="462" y="193"/>
                    <a:pt x="471" y="158"/>
                    <a:pt x="455" y="130"/>
                  </a:cubicBezTo>
                  <a:cubicBezTo>
                    <a:pt x="445" y="112"/>
                    <a:pt x="425" y="101"/>
                    <a:pt x="405" y="101"/>
                  </a:cubicBezTo>
                  <a:cubicBezTo>
                    <a:pt x="395" y="101"/>
                    <a:pt x="385" y="103"/>
                    <a:pt x="376" y="109"/>
                  </a:cubicBezTo>
                  <a:cubicBezTo>
                    <a:pt x="351" y="123"/>
                    <a:pt x="341" y="152"/>
                    <a:pt x="350" y="178"/>
                  </a:cubicBezTo>
                  <a:cubicBezTo>
                    <a:pt x="317" y="197"/>
                    <a:pt x="317" y="197"/>
                    <a:pt x="317" y="197"/>
                  </a:cubicBezTo>
                  <a:cubicBezTo>
                    <a:pt x="321" y="203"/>
                    <a:pt x="325" y="209"/>
                    <a:pt x="328" y="216"/>
                  </a:cubicBezTo>
                  <a:close/>
                  <a:moveTo>
                    <a:pt x="386" y="127"/>
                  </a:moveTo>
                  <a:cubicBezTo>
                    <a:pt x="392" y="124"/>
                    <a:pt x="398" y="122"/>
                    <a:pt x="405" y="122"/>
                  </a:cubicBezTo>
                  <a:cubicBezTo>
                    <a:pt x="418" y="122"/>
                    <a:pt x="430" y="129"/>
                    <a:pt x="437" y="141"/>
                  </a:cubicBezTo>
                  <a:cubicBezTo>
                    <a:pt x="447" y="158"/>
                    <a:pt x="441" y="181"/>
                    <a:pt x="423" y="191"/>
                  </a:cubicBezTo>
                  <a:cubicBezTo>
                    <a:pt x="418" y="194"/>
                    <a:pt x="411" y="196"/>
                    <a:pt x="405" y="196"/>
                  </a:cubicBezTo>
                  <a:cubicBezTo>
                    <a:pt x="392" y="196"/>
                    <a:pt x="380" y="189"/>
                    <a:pt x="373" y="177"/>
                  </a:cubicBezTo>
                  <a:cubicBezTo>
                    <a:pt x="363" y="160"/>
                    <a:pt x="369" y="137"/>
                    <a:pt x="386" y="127"/>
                  </a:cubicBezTo>
                  <a:close/>
                  <a:moveTo>
                    <a:pt x="30" y="204"/>
                  </a:moveTo>
                  <a:cubicBezTo>
                    <a:pt x="38" y="209"/>
                    <a:pt x="47" y="211"/>
                    <a:pt x="57" y="211"/>
                  </a:cubicBezTo>
                  <a:cubicBezTo>
                    <a:pt x="73" y="211"/>
                    <a:pt x="88" y="204"/>
                    <a:pt x="98" y="193"/>
                  </a:cubicBezTo>
                  <a:cubicBezTo>
                    <a:pt x="99" y="193"/>
                    <a:pt x="99" y="193"/>
                    <a:pt x="99" y="193"/>
                  </a:cubicBezTo>
                  <a:cubicBezTo>
                    <a:pt x="138" y="216"/>
                    <a:pt x="138" y="216"/>
                    <a:pt x="138" y="216"/>
                  </a:cubicBezTo>
                  <a:cubicBezTo>
                    <a:pt x="141" y="209"/>
                    <a:pt x="144" y="203"/>
                    <a:pt x="148" y="197"/>
                  </a:cubicBezTo>
                  <a:cubicBezTo>
                    <a:pt x="110" y="175"/>
                    <a:pt x="110" y="175"/>
                    <a:pt x="110" y="175"/>
                  </a:cubicBezTo>
                  <a:cubicBezTo>
                    <a:pt x="110" y="175"/>
                    <a:pt x="109" y="174"/>
                    <a:pt x="109" y="174"/>
                  </a:cubicBezTo>
                  <a:cubicBezTo>
                    <a:pt x="117" y="150"/>
                    <a:pt x="107" y="122"/>
                    <a:pt x="84" y="109"/>
                  </a:cubicBezTo>
                  <a:cubicBezTo>
                    <a:pt x="76" y="104"/>
                    <a:pt x="67" y="102"/>
                    <a:pt x="57" y="102"/>
                  </a:cubicBezTo>
                  <a:cubicBezTo>
                    <a:pt x="38" y="102"/>
                    <a:pt x="19" y="112"/>
                    <a:pt x="10" y="129"/>
                  </a:cubicBezTo>
                  <a:cubicBezTo>
                    <a:pt x="2" y="142"/>
                    <a:pt x="0" y="157"/>
                    <a:pt x="4" y="171"/>
                  </a:cubicBezTo>
                  <a:cubicBezTo>
                    <a:pt x="8" y="185"/>
                    <a:pt x="17" y="197"/>
                    <a:pt x="30" y="204"/>
                  </a:cubicBezTo>
                  <a:close/>
                  <a:moveTo>
                    <a:pt x="28" y="140"/>
                  </a:moveTo>
                  <a:cubicBezTo>
                    <a:pt x="34" y="130"/>
                    <a:pt x="45" y="123"/>
                    <a:pt x="57" y="123"/>
                  </a:cubicBezTo>
                  <a:cubicBezTo>
                    <a:pt x="63" y="123"/>
                    <a:pt x="69" y="125"/>
                    <a:pt x="74" y="128"/>
                  </a:cubicBezTo>
                  <a:cubicBezTo>
                    <a:pt x="90" y="137"/>
                    <a:pt x="95" y="157"/>
                    <a:pt x="86" y="173"/>
                  </a:cubicBezTo>
                  <a:cubicBezTo>
                    <a:pt x="80" y="184"/>
                    <a:pt x="69" y="190"/>
                    <a:pt x="57" y="190"/>
                  </a:cubicBezTo>
                  <a:cubicBezTo>
                    <a:pt x="51" y="190"/>
                    <a:pt x="45" y="188"/>
                    <a:pt x="40" y="186"/>
                  </a:cubicBezTo>
                  <a:cubicBezTo>
                    <a:pt x="33" y="181"/>
                    <a:pt x="27" y="174"/>
                    <a:pt x="25" y="165"/>
                  </a:cubicBezTo>
                  <a:cubicBezTo>
                    <a:pt x="23" y="157"/>
                    <a:pt x="24" y="148"/>
                    <a:pt x="28" y="140"/>
                  </a:cubicBezTo>
                  <a:close/>
                  <a:moveTo>
                    <a:pt x="434" y="307"/>
                  </a:moveTo>
                  <a:cubicBezTo>
                    <a:pt x="426" y="302"/>
                    <a:pt x="416" y="300"/>
                    <a:pt x="405" y="300"/>
                  </a:cubicBezTo>
                  <a:cubicBezTo>
                    <a:pt x="388" y="300"/>
                    <a:pt x="372" y="307"/>
                    <a:pt x="361" y="320"/>
                  </a:cubicBezTo>
                  <a:cubicBezTo>
                    <a:pt x="326" y="300"/>
                    <a:pt x="326" y="300"/>
                    <a:pt x="326" y="300"/>
                  </a:cubicBezTo>
                  <a:cubicBezTo>
                    <a:pt x="323" y="306"/>
                    <a:pt x="320" y="313"/>
                    <a:pt x="316" y="318"/>
                  </a:cubicBezTo>
                  <a:cubicBezTo>
                    <a:pt x="351" y="338"/>
                    <a:pt x="351" y="338"/>
                    <a:pt x="351" y="338"/>
                  </a:cubicBezTo>
                  <a:cubicBezTo>
                    <a:pt x="341" y="364"/>
                    <a:pt x="352" y="394"/>
                    <a:pt x="376" y="408"/>
                  </a:cubicBezTo>
                  <a:cubicBezTo>
                    <a:pt x="385" y="413"/>
                    <a:pt x="395" y="416"/>
                    <a:pt x="405" y="416"/>
                  </a:cubicBezTo>
                  <a:cubicBezTo>
                    <a:pt x="426" y="416"/>
                    <a:pt x="445" y="405"/>
                    <a:pt x="456" y="387"/>
                  </a:cubicBezTo>
                  <a:cubicBezTo>
                    <a:pt x="472" y="359"/>
                    <a:pt x="462" y="323"/>
                    <a:pt x="434" y="307"/>
                  </a:cubicBezTo>
                  <a:close/>
                  <a:moveTo>
                    <a:pt x="437" y="376"/>
                  </a:moveTo>
                  <a:cubicBezTo>
                    <a:pt x="431" y="387"/>
                    <a:pt x="418" y="394"/>
                    <a:pt x="405" y="394"/>
                  </a:cubicBezTo>
                  <a:cubicBezTo>
                    <a:pt x="399" y="394"/>
                    <a:pt x="393" y="393"/>
                    <a:pt x="387" y="390"/>
                  </a:cubicBezTo>
                  <a:cubicBezTo>
                    <a:pt x="370" y="379"/>
                    <a:pt x="363" y="357"/>
                    <a:pt x="374" y="339"/>
                  </a:cubicBezTo>
                  <a:cubicBezTo>
                    <a:pt x="380" y="328"/>
                    <a:pt x="392" y="321"/>
                    <a:pt x="405" y="321"/>
                  </a:cubicBezTo>
                  <a:cubicBezTo>
                    <a:pt x="412" y="321"/>
                    <a:pt x="418" y="323"/>
                    <a:pt x="424" y="326"/>
                  </a:cubicBezTo>
                  <a:cubicBezTo>
                    <a:pt x="441" y="336"/>
                    <a:pt x="447" y="359"/>
                    <a:pt x="437" y="376"/>
                  </a:cubicBezTo>
                  <a:close/>
                  <a:moveTo>
                    <a:pt x="233" y="172"/>
                  </a:moveTo>
                  <a:cubicBezTo>
                    <a:pt x="186" y="172"/>
                    <a:pt x="148" y="210"/>
                    <a:pt x="148" y="256"/>
                  </a:cubicBezTo>
                  <a:cubicBezTo>
                    <a:pt x="148" y="303"/>
                    <a:pt x="186" y="341"/>
                    <a:pt x="233" y="341"/>
                  </a:cubicBezTo>
                  <a:cubicBezTo>
                    <a:pt x="279" y="341"/>
                    <a:pt x="317" y="303"/>
                    <a:pt x="317" y="256"/>
                  </a:cubicBezTo>
                  <a:cubicBezTo>
                    <a:pt x="317" y="210"/>
                    <a:pt x="279" y="172"/>
                    <a:pt x="233" y="172"/>
                  </a:cubicBezTo>
                  <a:close/>
                  <a:moveTo>
                    <a:pt x="228" y="317"/>
                  </a:moveTo>
                  <a:cubicBezTo>
                    <a:pt x="219" y="317"/>
                    <a:pt x="213" y="310"/>
                    <a:pt x="213" y="302"/>
                  </a:cubicBezTo>
                  <a:cubicBezTo>
                    <a:pt x="213" y="293"/>
                    <a:pt x="219" y="286"/>
                    <a:pt x="228" y="286"/>
                  </a:cubicBezTo>
                  <a:cubicBezTo>
                    <a:pt x="237" y="286"/>
                    <a:pt x="243" y="293"/>
                    <a:pt x="243" y="302"/>
                  </a:cubicBezTo>
                  <a:cubicBezTo>
                    <a:pt x="243" y="310"/>
                    <a:pt x="237" y="317"/>
                    <a:pt x="228" y="317"/>
                  </a:cubicBezTo>
                  <a:close/>
                  <a:moveTo>
                    <a:pt x="248" y="254"/>
                  </a:moveTo>
                  <a:cubicBezTo>
                    <a:pt x="242" y="261"/>
                    <a:pt x="240" y="267"/>
                    <a:pt x="240" y="275"/>
                  </a:cubicBezTo>
                  <a:cubicBezTo>
                    <a:pt x="240" y="278"/>
                    <a:pt x="240" y="278"/>
                    <a:pt x="240" y="278"/>
                  </a:cubicBezTo>
                  <a:cubicBezTo>
                    <a:pt x="217" y="278"/>
                    <a:pt x="217" y="278"/>
                    <a:pt x="217" y="278"/>
                  </a:cubicBezTo>
                  <a:cubicBezTo>
                    <a:pt x="217" y="274"/>
                    <a:pt x="217" y="274"/>
                    <a:pt x="217" y="274"/>
                  </a:cubicBezTo>
                  <a:cubicBezTo>
                    <a:pt x="217" y="265"/>
                    <a:pt x="220" y="256"/>
                    <a:pt x="227" y="247"/>
                  </a:cubicBezTo>
                  <a:cubicBezTo>
                    <a:pt x="233" y="241"/>
                    <a:pt x="237" y="235"/>
                    <a:pt x="237" y="229"/>
                  </a:cubicBezTo>
                  <a:cubicBezTo>
                    <a:pt x="237" y="224"/>
                    <a:pt x="233" y="219"/>
                    <a:pt x="225" y="219"/>
                  </a:cubicBezTo>
                  <a:cubicBezTo>
                    <a:pt x="219" y="219"/>
                    <a:pt x="212" y="221"/>
                    <a:pt x="208" y="224"/>
                  </a:cubicBezTo>
                  <a:cubicBezTo>
                    <a:pt x="202" y="206"/>
                    <a:pt x="202" y="206"/>
                    <a:pt x="202" y="206"/>
                  </a:cubicBezTo>
                  <a:cubicBezTo>
                    <a:pt x="208" y="202"/>
                    <a:pt x="218" y="199"/>
                    <a:pt x="230" y="199"/>
                  </a:cubicBezTo>
                  <a:cubicBezTo>
                    <a:pt x="253" y="199"/>
                    <a:pt x="263" y="211"/>
                    <a:pt x="263" y="225"/>
                  </a:cubicBezTo>
                  <a:cubicBezTo>
                    <a:pt x="263" y="238"/>
                    <a:pt x="255" y="247"/>
                    <a:pt x="248" y="254"/>
                  </a:cubicBezTo>
                  <a:close/>
                  <a:moveTo>
                    <a:pt x="243" y="400"/>
                  </a:moveTo>
                  <a:cubicBezTo>
                    <a:pt x="243" y="359"/>
                    <a:pt x="243" y="359"/>
                    <a:pt x="243" y="359"/>
                  </a:cubicBezTo>
                  <a:cubicBezTo>
                    <a:pt x="240" y="360"/>
                    <a:pt x="236" y="360"/>
                    <a:pt x="233" y="360"/>
                  </a:cubicBezTo>
                  <a:cubicBezTo>
                    <a:pt x="229" y="360"/>
                    <a:pt x="225" y="360"/>
                    <a:pt x="222" y="359"/>
                  </a:cubicBezTo>
                  <a:cubicBezTo>
                    <a:pt x="222" y="400"/>
                    <a:pt x="222" y="400"/>
                    <a:pt x="222" y="400"/>
                  </a:cubicBezTo>
                  <a:cubicBezTo>
                    <a:pt x="195" y="405"/>
                    <a:pt x="175" y="429"/>
                    <a:pt x="175" y="457"/>
                  </a:cubicBezTo>
                  <a:cubicBezTo>
                    <a:pt x="175" y="490"/>
                    <a:pt x="201" y="516"/>
                    <a:pt x="233" y="516"/>
                  </a:cubicBezTo>
                  <a:cubicBezTo>
                    <a:pt x="265" y="516"/>
                    <a:pt x="291" y="490"/>
                    <a:pt x="291" y="457"/>
                  </a:cubicBezTo>
                  <a:cubicBezTo>
                    <a:pt x="291" y="429"/>
                    <a:pt x="270" y="405"/>
                    <a:pt x="243" y="400"/>
                  </a:cubicBezTo>
                  <a:close/>
                  <a:moveTo>
                    <a:pt x="233" y="494"/>
                  </a:moveTo>
                  <a:cubicBezTo>
                    <a:pt x="212" y="494"/>
                    <a:pt x="196" y="478"/>
                    <a:pt x="196" y="457"/>
                  </a:cubicBezTo>
                  <a:cubicBezTo>
                    <a:pt x="196" y="437"/>
                    <a:pt x="212" y="421"/>
                    <a:pt x="233" y="421"/>
                  </a:cubicBezTo>
                  <a:cubicBezTo>
                    <a:pt x="253" y="421"/>
                    <a:pt x="269" y="437"/>
                    <a:pt x="269" y="457"/>
                  </a:cubicBezTo>
                  <a:cubicBezTo>
                    <a:pt x="269" y="478"/>
                    <a:pt x="253" y="494"/>
                    <a:pt x="233" y="494"/>
                  </a:cubicBezTo>
                  <a:close/>
                  <a:moveTo>
                    <a:pt x="150" y="318"/>
                  </a:moveTo>
                  <a:cubicBezTo>
                    <a:pt x="146" y="313"/>
                    <a:pt x="142" y="307"/>
                    <a:pt x="139" y="300"/>
                  </a:cubicBezTo>
                  <a:cubicBezTo>
                    <a:pt x="99" y="323"/>
                    <a:pt x="99" y="323"/>
                    <a:pt x="99" y="323"/>
                  </a:cubicBezTo>
                  <a:cubicBezTo>
                    <a:pt x="98" y="324"/>
                    <a:pt x="98" y="324"/>
                    <a:pt x="98" y="324"/>
                  </a:cubicBezTo>
                  <a:cubicBezTo>
                    <a:pt x="87" y="312"/>
                    <a:pt x="72" y="305"/>
                    <a:pt x="56" y="305"/>
                  </a:cubicBezTo>
                  <a:cubicBezTo>
                    <a:pt x="47" y="305"/>
                    <a:pt x="37" y="308"/>
                    <a:pt x="29" y="313"/>
                  </a:cubicBezTo>
                  <a:cubicBezTo>
                    <a:pt x="16" y="320"/>
                    <a:pt x="7" y="332"/>
                    <a:pt x="4" y="346"/>
                  </a:cubicBezTo>
                  <a:cubicBezTo>
                    <a:pt x="0" y="360"/>
                    <a:pt x="2" y="375"/>
                    <a:pt x="9" y="387"/>
                  </a:cubicBezTo>
                  <a:cubicBezTo>
                    <a:pt x="19" y="404"/>
                    <a:pt x="37" y="415"/>
                    <a:pt x="57" y="415"/>
                  </a:cubicBezTo>
                  <a:cubicBezTo>
                    <a:pt x="66" y="415"/>
                    <a:pt x="76" y="412"/>
                    <a:pt x="84" y="407"/>
                  </a:cubicBezTo>
                  <a:cubicBezTo>
                    <a:pt x="107" y="394"/>
                    <a:pt x="117" y="367"/>
                    <a:pt x="108" y="342"/>
                  </a:cubicBezTo>
                  <a:cubicBezTo>
                    <a:pt x="109" y="342"/>
                    <a:pt x="109" y="342"/>
                    <a:pt x="109" y="342"/>
                  </a:cubicBezTo>
                  <a:lnTo>
                    <a:pt x="150" y="318"/>
                  </a:lnTo>
                  <a:close/>
                  <a:moveTo>
                    <a:pt x="73" y="389"/>
                  </a:moveTo>
                  <a:cubicBezTo>
                    <a:pt x="68" y="392"/>
                    <a:pt x="62" y="393"/>
                    <a:pt x="57" y="393"/>
                  </a:cubicBezTo>
                  <a:cubicBezTo>
                    <a:pt x="45" y="393"/>
                    <a:pt x="34" y="387"/>
                    <a:pt x="28" y="377"/>
                  </a:cubicBezTo>
                  <a:cubicBezTo>
                    <a:pt x="23" y="369"/>
                    <a:pt x="22" y="360"/>
                    <a:pt x="24" y="351"/>
                  </a:cubicBezTo>
                  <a:cubicBezTo>
                    <a:pt x="27" y="343"/>
                    <a:pt x="32" y="336"/>
                    <a:pt x="40" y="331"/>
                  </a:cubicBezTo>
                  <a:cubicBezTo>
                    <a:pt x="45" y="328"/>
                    <a:pt x="51" y="327"/>
                    <a:pt x="56" y="327"/>
                  </a:cubicBezTo>
                  <a:cubicBezTo>
                    <a:pt x="68" y="327"/>
                    <a:pt x="79" y="333"/>
                    <a:pt x="85" y="343"/>
                  </a:cubicBezTo>
                  <a:cubicBezTo>
                    <a:pt x="95" y="359"/>
                    <a:pt x="89" y="380"/>
                    <a:pt x="73" y="3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5276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5395</TotalTime>
  <Words>4057</Words>
  <Application>Microsoft Office PowerPoint</Application>
  <PresentationFormat>Widescreen</PresentationFormat>
  <Paragraphs>546</Paragraphs>
  <Slides>38</Slides>
  <Notes>38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-apple-system</vt:lpstr>
      <vt:lpstr>Arial</vt:lpstr>
      <vt:lpstr>Calibri</vt:lpstr>
      <vt:lpstr>Calibri Light</vt:lpstr>
      <vt:lpstr>Courier New</vt:lpstr>
      <vt:lpstr>Instrument Sans</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Soto</dc:creator>
  <cp:lastModifiedBy>Carol White</cp:lastModifiedBy>
  <cp:revision>258</cp:revision>
  <cp:lastPrinted>2023-08-29T13:38:04Z</cp:lastPrinted>
  <dcterms:created xsi:type="dcterms:W3CDTF">2023-08-04T20:07:11Z</dcterms:created>
  <dcterms:modified xsi:type="dcterms:W3CDTF">2023-09-22T14:26:51Z</dcterms:modified>
</cp:coreProperties>
</file>